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413" r:id="rId3"/>
    <p:sldId id="299" r:id="rId4"/>
    <p:sldId id="431" r:id="rId5"/>
    <p:sldId id="412" r:id="rId6"/>
    <p:sldId id="415" r:id="rId7"/>
    <p:sldId id="429" r:id="rId8"/>
    <p:sldId id="425" r:id="rId9"/>
    <p:sldId id="426" r:id="rId10"/>
    <p:sldId id="421" r:id="rId11"/>
    <p:sldId id="422" r:id="rId12"/>
    <p:sldId id="423" r:id="rId13"/>
    <p:sldId id="427" r:id="rId14"/>
    <p:sldId id="411" r:id="rId15"/>
    <p:sldId id="419" r:id="rId16"/>
    <p:sldId id="4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na" initials="O" lastIdx="1" clrIdx="0">
    <p:extLst>
      <p:ext uri="{19B8F6BF-5375-455C-9EA6-DF929625EA0E}">
        <p15:presenceInfo xmlns:p15="http://schemas.microsoft.com/office/powerpoint/2012/main" userId="O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A3"/>
    <a:srgbClr val="481F5B"/>
    <a:srgbClr val="CDA3CB"/>
    <a:srgbClr val="A39161"/>
    <a:srgbClr val="411B5E"/>
    <a:srgbClr val="7B3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86317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93689A-5A7F-2544-A6FB-870BEE6AE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96882-8591-364A-9A06-D6C4960071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34E0E-5847-DC48-96A8-9E7A7C79B1E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497AE-9C94-F446-AB87-FA1D6940A1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5A6D-A5CC-C845-BE25-2A32D6F4B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829AB-F6B2-8E42-B392-4EF18C48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8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F39D-2983-4D79-925D-2C7FC37FC11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CC5B-EB99-4F73-BC1B-D3EC30E4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2 minutes</a:t>
            </a:r>
          </a:p>
          <a:p>
            <a:r>
              <a:rPr lang="en-US" dirty="0"/>
              <a:t>Pete talks about the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CC5B-EB99-4F73-BC1B-D3EC30E448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0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Ellyn talks about X</a:t>
            </a:r>
          </a:p>
          <a:p>
            <a:r>
              <a:rPr lang="en-US" dirty="0"/>
              <a:t>Would have been easier with mentors-easier and cheaper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CC5B-EB99-4F73-BC1B-D3EC30E44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CC5B-EB99-4F73-BC1B-D3EC30E448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CC5B-EB99-4F73-BC1B-D3EC30E448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in your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CC5B-EB99-4F73-BC1B-D3EC30E448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311F6F6-3E07-4AF6-9753-16F8D7FA2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64B8AAF-9CD9-44E4-B9E2-EA248C80D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FE18545-6113-4587-8CC2-E538216D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A9A989B-07D4-4140-92F8-93A982F3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BB0570D-847D-404C-809B-581A461C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806F28-64FB-4984-B658-67C91371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94AB95F-5746-4653-966F-BACAB9F7F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CC6EC8-117E-4B60-BF9C-77404597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33F7680-B24C-42F6-BBDD-A8FAEAA9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3256B05-1414-4BDB-AAB5-134C13D8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6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518E373-19F8-44BB-8156-FB2947DEC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80AA6A2-B28D-4964-8D43-34F4753D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DCAB660-8DBC-46F9-A663-BD72FE6F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12599C3-6463-40C6-B979-6AF3BD44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5ABEDA7-1785-4814-80F1-2A9FCD88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652C6D-DC2E-4451-84F1-BE13E391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557E0D7-6EEF-496D-950E-2299FE03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D89684F-C2C2-4476-BB73-6B04F975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CB7882-A9C0-45A9-9A98-EB6F19B6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5DD944B-A778-462A-9EBC-0A0DC37D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E69562-BE52-48FC-A3FD-B6193902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9FF3279-1E7A-4079-BDD0-8CA2239FE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869B5F6-D3CC-4779-9287-453C39BC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C18E04A-C9B5-43E1-9046-3A9BF7D6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46F8F79-9240-47B6-83B7-EAAA16FB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0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795B88-464B-4DAB-9A7E-D3AFB81D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CFF2EDC-5FC7-4BD3-971F-7C42958B5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B70A257-8C43-482A-8A09-39D5C27E5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3D36481-3BD5-4831-A18E-17437C4B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3C12B89-F9A2-4E02-9442-1BC7A7F4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899B5B4-3D07-4830-A27F-E17DBED9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1BF672-F66F-48B5-A48D-A8058AE2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175EA78-B541-4B80-AAF1-2C5806FB0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CB3CFDB-F946-4665-8B8F-1A1F7D142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E8C513CC-439A-49E9-9D0D-F73D17569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BA0DA49-F0A6-4F2D-8575-B916FFB4C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4323614-FAAF-4555-843E-2D5C1D8E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3D882FD3-73A1-4475-989A-BFC6D017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878EB20-DC95-4161-AEC5-44D0C44F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09E5D1-3D25-4B19-97C8-DAFCCA3E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6AE4FE9-34C7-49D4-9237-13619A63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D3FB284-DB6F-4CD1-9D48-51FBF6D7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E06891A7-49FD-4F33-AC83-32928A8D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imagine 5">
            <a:extLst>
              <a:ext uri="{FF2B5EF4-FFF2-40B4-BE49-F238E27FC236}">
                <a16:creationId xmlns:a16="http://schemas.microsoft.com/office/drawing/2014/main" id="{584C989E-1A58-41D7-86ED-D06ECD82F5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3935" y="1719618"/>
            <a:ext cx="3289134" cy="328913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A32C81-DBF9-4404-A135-1F1522E0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808A664-D9D3-4C71-A7C6-CBDCBCEB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6E33ADE-966B-41B4-AA07-BC26426E8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6217E40-D9D1-4F40-B6B2-691C4ACD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68C1890-84C4-4F12-A57D-372EFB2D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914B58B-BA2F-4058-A3A3-1C4B54DD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BD78A2-142C-4A80-B847-2A5DBEF2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B88A393-78A0-4E96-A9B1-C72C9DDB0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7D9EA8B-A9ED-4C6B-9EFC-6F0D71E52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7CCA4DE-4C67-4085-9BA6-55024001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5B00C58-B024-4CDB-A531-43C21FE4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B45D480-E97C-4409-B4D1-B086330A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37776478-E0DC-4B26-9267-61FD8F03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B0EE0D3-559E-46BF-A7E5-9C0AD6AB3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14D9817-BA5F-4DB7-8369-01D4F64A8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78FB-E678-416C-ADFF-D4F4B1E7EE7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3AD3060-2605-4735-9E13-7399AC79D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DC0810C-4EB0-4ADE-9FCC-724F170A4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4964-7A23-4AC9-8C45-E6E127C7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1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ubstituent imagine 11">
            <a:extLst>
              <a:ext uri="{FF2B5EF4-FFF2-40B4-BE49-F238E27FC236}">
                <a16:creationId xmlns:a16="http://schemas.microsoft.com/office/drawing/2014/main" id="{F9D38178-506D-46A2-B8A4-EF4E8120A8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972" y="3675697"/>
            <a:ext cx="1554480" cy="1557496"/>
          </a:xfrm>
          <a:ln w="57150">
            <a:solidFill>
              <a:srgbClr val="A75EA3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6E8151-2E83-4854-8896-CF28B09A37EB}"/>
              </a:ext>
            </a:extLst>
          </p:cNvPr>
          <p:cNvSpPr txBox="1">
            <a:spLocks/>
          </p:cNvSpPr>
          <p:nvPr/>
        </p:nvSpPr>
        <p:spPr>
          <a:xfrm>
            <a:off x="676411" y="1790203"/>
            <a:ext cx="9790657" cy="165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yriad Pro" panose="020B0503030403020204" pitchFamily="34" charset="0"/>
              </a:rPr>
              <a:t>The Couples Institute </a:t>
            </a:r>
          </a:p>
          <a:p>
            <a:r>
              <a:rPr lang="en-US" sz="4800" b="1" dirty="0">
                <a:solidFill>
                  <a:schemeClr val="bg1"/>
                </a:solidFill>
                <a:latin typeface="Myriad Pro" panose="020B0503030403020204" pitchFamily="34" charset="0"/>
              </a:rPr>
              <a:t>Master Mentoring Program</a:t>
            </a:r>
          </a:p>
        </p:txBody>
      </p:sp>
      <p:pic>
        <p:nvPicPr>
          <p:cNvPr id="14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0C025A1B-4BC2-41E6-BC28-0DC4CD35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41" y="634808"/>
            <a:ext cx="3276048" cy="8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C31B40E4-F4D6-4537-9E46-9EA2608878E1}"/>
              </a:ext>
            </a:extLst>
          </p:cNvPr>
          <p:cNvSpPr txBox="1">
            <a:spLocks/>
          </p:cNvSpPr>
          <p:nvPr/>
        </p:nvSpPr>
        <p:spPr>
          <a:xfrm>
            <a:off x="3672564" y="4425465"/>
            <a:ext cx="8205231" cy="126523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   Founders of The Couples Institute &amp;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   The Developmental Model of Couples Therapy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   Authors of In Quest of the Mythical Mate</a:t>
            </a:r>
          </a:p>
        </p:txBody>
      </p:sp>
      <p:cxnSp>
        <p:nvCxnSpPr>
          <p:cNvPr id="16" name="Conector drept 15">
            <a:extLst>
              <a:ext uri="{FF2B5EF4-FFF2-40B4-BE49-F238E27FC236}">
                <a16:creationId xmlns:a16="http://schemas.microsoft.com/office/drawing/2014/main" id="{0025F545-858F-4E46-96DD-FC0EED3D763E}"/>
              </a:ext>
            </a:extLst>
          </p:cNvPr>
          <p:cNvCxnSpPr>
            <a:cxnSpLocks/>
          </p:cNvCxnSpPr>
          <p:nvPr/>
        </p:nvCxnSpPr>
        <p:spPr>
          <a:xfrm rot="16200000">
            <a:off x="2185620" y="1843159"/>
            <a:ext cx="0" cy="3018417"/>
          </a:xfrm>
          <a:prstGeom prst="line">
            <a:avLst/>
          </a:prstGeom>
          <a:ln w="76200">
            <a:solidFill>
              <a:srgbClr val="A75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1A245F05-9E75-4603-9CDF-0A72C1849DE3}"/>
              </a:ext>
            </a:extLst>
          </p:cNvPr>
          <p:cNvSpPr txBox="1">
            <a:spLocks/>
          </p:cNvSpPr>
          <p:nvPr/>
        </p:nvSpPr>
        <p:spPr>
          <a:xfrm>
            <a:off x="3848525" y="3861902"/>
            <a:ext cx="7771503" cy="5635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with Dr. Ellyn Bader and Dr. Peter Pearson</a:t>
            </a:r>
            <a:endParaRPr lang="en-US" i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9D2429-BD87-4D46-AE86-51E082876BAF}"/>
              </a:ext>
            </a:extLst>
          </p:cNvPr>
          <p:cNvSpPr/>
          <p:nvPr/>
        </p:nvSpPr>
        <p:spPr>
          <a:xfrm>
            <a:off x="2030104" y="4136222"/>
            <a:ext cx="1554480" cy="155448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A75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099B66BC-1556-4468-95EE-65FBEF39D551}"/>
              </a:ext>
            </a:extLst>
          </p:cNvPr>
          <p:cNvSpPr/>
          <p:nvPr/>
        </p:nvSpPr>
        <p:spPr>
          <a:xfrm>
            <a:off x="617733" y="2432491"/>
            <a:ext cx="3099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Three 2-day retreats at the beautiful 1440 Multiversity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F04C2379-52BE-4594-AA39-4C95B8360111}"/>
              </a:ext>
            </a:extLst>
          </p:cNvPr>
          <p:cNvSpPr/>
          <p:nvPr/>
        </p:nvSpPr>
        <p:spPr>
          <a:xfrm>
            <a:off x="5612424" y="2819914"/>
            <a:ext cx="5724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Blockages to Success: work on limiting beliefs that are blocking success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ED11913E-8372-4E3F-B12D-F9FFB47D702F}"/>
              </a:ext>
            </a:extLst>
          </p:cNvPr>
          <p:cNvSpPr/>
          <p:nvPr/>
        </p:nvSpPr>
        <p:spPr>
          <a:xfrm>
            <a:off x="1652954" y="4766174"/>
            <a:ext cx="3777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9 Personal/ Clinical webinars with time to work on your personal blocks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B63F5DBA-87FA-4B84-8CF8-BF8E5DBEE3FB}"/>
              </a:ext>
            </a:extLst>
          </p:cNvPr>
          <p:cNvSpPr/>
          <p:nvPr/>
        </p:nvSpPr>
        <p:spPr>
          <a:xfrm>
            <a:off x="7186597" y="5135506"/>
            <a:ext cx="2911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9 Business Building Sessions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78E0E10-44E4-4664-885D-8F0DE0F76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88" y="1417464"/>
            <a:ext cx="689947" cy="856275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F4906EB6-3870-44D2-B36C-CC530DB56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111" y="1322179"/>
            <a:ext cx="1180245" cy="1339020"/>
          </a:xfrm>
          <a:prstGeom prst="rect">
            <a:avLst/>
          </a:prstGeom>
        </p:spPr>
      </p:pic>
      <p:sp>
        <p:nvSpPr>
          <p:cNvPr id="15" name="Freeform 85">
            <a:extLst>
              <a:ext uri="{FF2B5EF4-FFF2-40B4-BE49-F238E27FC236}">
                <a16:creationId xmlns:a16="http://schemas.microsoft.com/office/drawing/2014/main" id="{2B05896D-2AC7-4EFD-BD6C-0855F59C2AE6}"/>
              </a:ext>
            </a:extLst>
          </p:cNvPr>
          <p:cNvSpPr>
            <a:spLocks noEditPoints="1"/>
          </p:cNvSpPr>
          <p:nvPr/>
        </p:nvSpPr>
        <p:spPr bwMode="auto">
          <a:xfrm>
            <a:off x="3066862" y="3874179"/>
            <a:ext cx="949469" cy="861768"/>
          </a:xfrm>
          <a:custGeom>
            <a:avLst/>
            <a:gdLst>
              <a:gd name="T0" fmla="*/ 2147483646 w 248"/>
              <a:gd name="T1" fmla="*/ 2147483646 h 224"/>
              <a:gd name="T2" fmla="*/ 2147483646 w 248"/>
              <a:gd name="T3" fmla="*/ 2147483646 h 224"/>
              <a:gd name="T4" fmla="*/ 2147483646 w 248"/>
              <a:gd name="T5" fmla="*/ 2147483646 h 224"/>
              <a:gd name="T6" fmla="*/ 2147483646 w 248"/>
              <a:gd name="T7" fmla="*/ 2147483646 h 224"/>
              <a:gd name="T8" fmla="*/ 2147483646 w 248"/>
              <a:gd name="T9" fmla="*/ 2147483646 h 224"/>
              <a:gd name="T10" fmla="*/ 2147483646 w 248"/>
              <a:gd name="T11" fmla="*/ 2147483646 h 224"/>
              <a:gd name="T12" fmla="*/ 2147483646 w 248"/>
              <a:gd name="T13" fmla="*/ 2147483646 h 224"/>
              <a:gd name="T14" fmla="*/ 2147483646 w 248"/>
              <a:gd name="T15" fmla="*/ 2147483646 h 224"/>
              <a:gd name="T16" fmla="*/ 2147483646 w 248"/>
              <a:gd name="T17" fmla="*/ 2147483646 h 224"/>
              <a:gd name="T18" fmla="*/ 2147483646 w 248"/>
              <a:gd name="T19" fmla="*/ 2147483646 h 224"/>
              <a:gd name="T20" fmla="*/ 2147483646 w 248"/>
              <a:gd name="T21" fmla="*/ 2147483646 h 224"/>
              <a:gd name="T22" fmla="*/ 2147483646 w 248"/>
              <a:gd name="T23" fmla="*/ 2147483646 h 224"/>
              <a:gd name="T24" fmla="*/ 0 w 248"/>
              <a:gd name="T25" fmla="*/ 2147483646 h 224"/>
              <a:gd name="T26" fmla="*/ 0 w 248"/>
              <a:gd name="T27" fmla="*/ 2147483646 h 224"/>
              <a:gd name="T28" fmla="*/ 2147483646 w 248"/>
              <a:gd name="T29" fmla="*/ 0 h 224"/>
              <a:gd name="T30" fmla="*/ 2147483646 w 248"/>
              <a:gd name="T31" fmla="*/ 0 h 224"/>
              <a:gd name="T32" fmla="*/ 2147483646 w 248"/>
              <a:gd name="T33" fmla="*/ 2147483646 h 224"/>
              <a:gd name="T34" fmla="*/ 2147483646 w 248"/>
              <a:gd name="T35" fmla="*/ 2147483646 h 224"/>
              <a:gd name="T36" fmla="*/ 2147483646 w 248"/>
              <a:gd name="T37" fmla="*/ 2147483646 h 224"/>
              <a:gd name="T38" fmla="*/ 2147483646 w 248"/>
              <a:gd name="T39" fmla="*/ 2147483646 h 224"/>
              <a:gd name="T40" fmla="*/ 2147483646 w 248"/>
              <a:gd name="T41" fmla="*/ 2147483646 h 224"/>
              <a:gd name="T42" fmla="*/ 2147483646 w 248"/>
              <a:gd name="T43" fmla="*/ 2147483646 h 224"/>
              <a:gd name="T44" fmla="*/ 2147483646 w 248"/>
              <a:gd name="T45" fmla="*/ 2147483646 h 224"/>
              <a:gd name="T46" fmla="*/ 2147483646 w 248"/>
              <a:gd name="T47" fmla="*/ 2147483646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85">
            <a:extLst>
              <a:ext uri="{FF2B5EF4-FFF2-40B4-BE49-F238E27FC236}">
                <a16:creationId xmlns:a16="http://schemas.microsoft.com/office/drawing/2014/main" id="{E5D658B9-3D24-4F0E-8BE1-001C94BC7681}"/>
              </a:ext>
            </a:extLst>
          </p:cNvPr>
          <p:cNvSpPr>
            <a:spLocks noEditPoints="1"/>
          </p:cNvSpPr>
          <p:nvPr/>
        </p:nvSpPr>
        <p:spPr bwMode="auto">
          <a:xfrm>
            <a:off x="8175671" y="4120946"/>
            <a:ext cx="949469" cy="861768"/>
          </a:xfrm>
          <a:custGeom>
            <a:avLst/>
            <a:gdLst>
              <a:gd name="T0" fmla="*/ 2147483646 w 248"/>
              <a:gd name="T1" fmla="*/ 2147483646 h 224"/>
              <a:gd name="T2" fmla="*/ 2147483646 w 248"/>
              <a:gd name="T3" fmla="*/ 2147483646 h 224"/>
              <a:gd name="T4" fmla="*/ 2147483646 w 248"/>
              <a:gd name="T5" fmla="*/ 2147483646 h 224"/>
              <a:gd name="T6" fmla="*/ 2147483646 w 248"/>
              <a:gd name="T7" fmla="*/ 2147483646 h 224"/>
              <a:gd name="T8" fmla="*/ 2147483646 w 248"/>
              <a:gd name="T9" fmla="*/ 2147483646 h 224"/>
              <a:gd name="T10" fmla="*/ 2147483646 w 248"/>
              <a:gd name="T11" fmla="*/ 2147483646 h 224"/>
              <a:gd name="T12" fmla="*/ 2147483646 w 248"/>
              <a:gd name="T13" fmla="*/ 2147483646 h 224"/>
              <a:gd name="T14" fmla="*/ 2147483646 w 248"/>
              <a:gd name="T15" fmla="*/ 2147483646 h 224"/>
              <a:gd name="T16" fmla="*/ 2147483646 w 248"/>
              <a:gd name="T17" fmla="*/ 2147483646 h 224"/>
              <a:gd name="T18" fmla="*/ 2147483646 w 248"/>
              <a:gd name="T19" fmla="*/ 2147483646 h 224"/>
              <a:gd name="T20" fmla="*/ 2147483646 w 248"/>
              <a:gd name="T21" fmla="*/ 2147483646 h 224"/>
              <a:gd name="T22" fmla="*/ 2147483646 w 248"/>
              <a:gd name="T23" fmla="*/ 2147483646 h 224"/>
              <a:gd name="T24" fmla="*/ 0 w 248"/>
              <a:gd name="T25" fmla="*/ 2147483646 h 224"/>
              <a:gd name="T26" fmla="*/ 0 w 248"/>
              <a:gd name="T27" fmla="*/ 2147483646 h 224"/>
              <a:gd name="T28" fmla="*/ 2147483646 w 248"/>
              <a:gd name="T29" fmla="*/ 0 h 224"/>
              <a:gd name="T30" fmla="*/ 2147483646 w 248"/>
              <a:gd name="T31" fmla="*/ 0 h 224"/>
              <a:gd name="T32" fmla="*/ 2147483646 w 248"/>
              <a:gd name="T33" fmla="*/ 2147483646 h 224"/>
              <a:gd name="T34" fmla="*/ 2147483646 w 248"/>
              <a:gd name="T35" fmla="*/ 2147483646 h 224"/>
              <a:gd name="T36" fmla="*/ 2147483646 w 248"/>
              <a:gd name="T37" fmla="*/ 2147483646 h 224"/>
              <a:gd name="T38" fmla="*/ 2147483646 w 248"/>
              <a:gd name="T39" fmla="*/ 2147483646 h 224"/>
              <a:gd name="T40" fmla="*/ 2147483646 w 248"/>
              <a:gd name="T41" fmla="*/ 2147483646 h 224"/>
              <a:gd name="T42" fmla="*/ 2147483646 w 248"/>
              <a:gd name="T43" fmla="*/ 2147483646 h 224"/>
              <a:gd name="T44" fmla="*/ 2147483646 w 248"/>
              <a:gd name="T45" fmla="*/ 2147483646 h 224"/>
              <a:gd name="T46" fmla="*/ 2147483646 w 248"/>
              <a:gd name="T47" fmla="*/ 2147483646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Imagine 17">
            <a:extLst>
              <a:ext uri="{FF2B5EF4-FFF2-40B4-BE49-F238E27FC236}">
                <a16:creationId xmlns:a16="http://schemas.microsoft.com/office/drawing/2014/main" id="{0AB12293-5A56-4806-BECB-A48D5E736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65" y="4120946"/>
            <a:ext cx="572077" cy="572077"/>
          </a:xfrm>
          <a:prstGeom prst="rect">
            <a:avLst/>
          </a:prstGeom>
        </p:spPr>
      </p:pic>
      <p:grpSp>
        <p:nvGrpSpPr>
          <p:cNvPr id="19" name="Grupare 18">
            <a:extLst>
              <a:ext uri="{FF2B5EF4-FFF2-40B4-BE49-F238E27FC236}">
                <a16:creationId xmlns:a16="http://schemas.microsoft.com/office/drawing/2014/main" id="{25153EA8-7B6E-4300-B59E-39489C1DFB10}"/>
              </a:ext>
            </a:extLst>
          </p:cNvPr>
          <p:cNvGrpSpPr/>
          <p:nvPr/>
        </p:nvGrpSpPr>
        <p:grpSpPr>
          <a:xfrm>
            <a:off x="3338943" y="3980920"/>
            <a:ext cx="378446" cy="378446"/>
            <a:chOff x="1942723" y="2301695"/>
            <a:chExt cx="1127305" cy="1127305"/>
          </a:xfrm>
        </p:grpSpPr>
        <p:pic>
          <p:nvPicPr>
            <p:cNvPr id="20" name="Imagine 19">
              <a:extLst>
                <a:ext uri="{FF2B5EF4-FFF2-40B4-BE49-F238E27FC236}">
                  <a16:creationId xmlns:a16="http://schemas.microsoft.com/office/drawing/2014/main" id="{5E7FB732-091D-4EE7-9D87-56067D1B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723" y="2301695"/>
              <a:ext cx="1127305" cy="1127305"/>
            </a:xfrm>
            <a:prstGeom prst="rect">
              <a:avLst/>
            </a:prstGeom>
          </p:spPr>
        </p:pic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ABEE848E-FA78-40E5-9DA5-07F9EBCD6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106" y="2548085"/>
              <a:ext cx="420688" cy="211137"/>
            </a:xfrm>
            <a:custGeom>
              <a:avLst/>
              <a:gdLst>
                <a:gd name="T0" fmla="*/ 2147483646 w 256"/>
                <a:gd name="T1" fmla="*/ 2147483646 h 128"/>
                <a:gd name="T2" fmla="*/ 2147483646 w 256"/>
                <a:gd name="T3" fmla="*/ 2147483646 h 128"/>
                <a:gd name="T4" fmla="*/ 2147483646 w 256"/>
                <a:gd name="T5" fmla="*/ 2147483646 h 128"/>
                <a:gd name="T6" fmla="*/ 2147483646 w 256"/>
                <a:gd name="T7" fmla="*/ 2147483646 h 128"/>
                <a:gd name="T8" fmla="*/ 2147483646 w 256"/>
                <a:gd name="T9" fmla="*/ 2147483646 h 128"/>
                <a:gd name="T10" fmla="*/ 2147483646 w 256"/>
                <a:gd name="T11" fmla="*/ 2147483646 h 128"/>
                <a:gd name="T12" fmla="*/ 2147483646 w 256"/>
                <a:gd name="T13" fmla="*/ 2147483646 h 128"/>
                <a:gd name="T14" fmla="*/ 2147483646 w 256"/>
                <a:gd name="T15" fmla="*/ 2147483646 h 128"/>
                <a:gd name="T16" fmla="*/ 2147483646 w 256"/>
                <a:gd name="T17" fmla="*/ 2147483646 h 128"/>
                <a:gd name="T18" fmla="*/ 2147483646 w 256"/>
                <a:gd name="T19" fmla="*/ 2147483646 h 128"/>
                <a:gd name="T20" fmla="*/ 0 w 256"/>
                <a:gd name="T21" fmla="*/ 2147483646 h 128"/>
                <a:gd name="T22" fmla="*/ 2147483646 w 256"/>
                <a:gd name="T23" fmla="*/ 2147483646 h 128"/>
                <a:gd name="T24" fmla="*/ 2147483646 w 256"/>
                <a:gd name="T25" fmla="*/ 2147483646 h 128"/>
                <a:gd name="T26" fmla="*/ 2147483646 w 256"/>
                <a:gd name="T27" fmla="*/ 2147483646 h 128"/>
                <a:gd name="T28" fmla="*/ 2147483646 w 256"/>
                <a:gd name="T29" fmla="*/ 2147483646 h 128"/>
                <a:gd name="T30" fmla="*/ 2147483646 w 256"/>
                <a:gd name="T31" fmla="*/ 2147483646 h 128"/>
                <a:gd name="T32" fmla="*/ 2147483646 w 256"/>
                <a:gd name="T33" fmla="*/ 2147483646 h 128"/>
                <a:gd name="T34" fmla="*/ 2147483646 w 256"/>
                <a:gd name="T35" fmla="*/ 2147483646 h 128"/>
                <a:gd name="T36" fmla="*/ 2147483646 w 256"/>
                <a:gd name="T37" fmla="*/ 2147483646 h 128"/>
                <a:gd name="T38" fmla="*/ 2147483646 w 256"/>
                <a:gd name="T39" fmla="*/ 2147483646 h 128"/>
                <a:gd name="T40" fmla="*/ 2147483646 w 256"/>
                <a:gd name="T41" fmla="*/ 2147483646 h 128"/>
                <a:gd name="T42" fmla="*/ 2147483646 w 256"/>
                <a:gd name="T43" fmla="*/ 2147483646 h 128"/>
                <a:gd name="T44" fmla="*/ 2147483646 w 256"/>
                <a:gd name="T45" fmla="*/ 0 h 128"/>
                <a:gd name="T46" fmla="*/ 2147483646 w 256"/>
                <a:gd name="T47" fmla="*/ 0 h 128"/>
                <a:gd name="T48" fmla="*/ 2147483646 w 256"/>
                <a:gd name="T49" fmla="*/ 2147483646 h 128"/>
                <a:gd name="T50" fmla="*/ 2147483646 w 256"/>
                <a:gd name="T51" fmla="*/ 2147483646 h 128"/>
                <a:gd name="T52" fmla="*/ 2147483646 w 256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128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46" y="127"/>
                    <a:pt x="143" y="128"/>
                    <a:pt x="140" y="128"/>
                  </a:cubicBezTo>
                  <a:cubicBezTo>
                    <a:pt x="137" y="128"/>
                    <a:pt x="134" y="127"/>
                    <a:pt x="132" y="124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7"/>
                    <a:pt x="15" y="128"/>
                    <a:pt x="12" y="128"/>
                  </a:cubicBezTo>
                  <a:cubicBezTo>
                    <a:pt x="5" y="128"/>
                    <a:pt x="0" y="123"/>
                    <a:pt x="0" y="116"/>
                  </a:cubicBezTo>
                  <a:cubicBezTo>
                    <a:pt x="0" y="113"/>
                    <a:pt x="1" y="110"/>
                    <a:pt x="4" y="10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0" y="41"/>
                    <a:pt x="73" y="40"/>
                    <a:pt x="76" y="40"/>
                  </a:cubicBezTo>
                  <a:cubicBezTo>
                    <a:pt x="79" y="40"/>
                    <a:pt x="82" y="41"/>
                    <a:pt x="84" y="44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8">
            <a:extLst>
              <a:ext uri="{FF2B5EF4-FFF2-40B4-BE49-F238E27FC236}">
                <a16:creationId xmlns:a16="http://schemas.microsoft.com/office/drawing/2014/main" id="{7E41BA03-31ED-4532-B02C-0CFCBADFF59C}"/>
              </a:ext>
            </a:extLst>
          </p:cNvPr>
          <p:cNvSpPr txBox="1"/>
          <p:nvPr/>
        </p:nvSpPr>
        <p:spPr>
          <a:xfrm>
            <a:off x="548053" y="447716"/>
            <a:ext cx="1109589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What’s included in the </a:t>
            </a:r>
            <a:r>
              <a:rPr lang="en-US" sz="3600" i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Master Mentoring Program</a:t>
            </a: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421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548053" y="447716"/>
            <a:ext cx="1109589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What’s included in the </a:t>
            </a:r>
            <a:r>
              <a:rPr lang="en-US" sz="3600" i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Master Mentoring Program</a:t>
            </a: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?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22B9A33B-AE09-488A-8525-14D2502AB5DD}"/>
              </a:ext>
            </a:extLst>
          </p:cNvPr>
          <p:cNvSpPr/>
          <p:nvPr/>
        </p:nvSpPr>
        <p:spPr>
          <a:xfrm>
            <a:off x="1382754" y="1742152"/>
            <a:ext cx="4122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Your registration paid at Couples Conference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F80D2090-435A-4A32-B62B-02640A47C729}"/>
              </a:ext>
            </a:extLst>
          </p:cNvPr>
          <p:cNvSpPr/>
          <p:nvPr/>
        </p:nvSpPr>
        <p:spPr>
          <a:xfrm>
            <a:off x="1382754" y="3272938"/>
            <a:ext cx="4332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Access to Pete Pearson’s couples workshop materials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25020723-17E2-4663-B0AF-4E7DDEE4F780}"/>
              </a:ext>
            </a:extLst>
          </p:cNvPr>
          <p:cNvSpPr/>
          <p:nvPr/>
        </p:nvSpPr>
        <p:spPr>
          <a:xfrm>
            <a:off x="1382754" y="4698215"/>
            <a:ext cx="4122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Access to The Couples Institute’s Developmental Model training curriculum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D623C736-C744-46E6-B2F6-F2B07CC7CDA5}"/>
              </a:ext>
            </a:extLst>
          </p:cNvPr>
          <p:cNvSpPr/>
          <p:nvPr/>
        </p:nvSpPr>
        <p:spPr>
          <a:xfrm>
            <a:off x="6930702" y="1636643"/>
            <a:ext cx="5396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Free membership in Developmental Model Training Program or the Advanced Program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1195BF02-8287-4023-A134-55D8100952AD}"/>
              </a:ext>
            </a:extLst>
          </p:cNvPr>
          <p:cNvSpPr/>
          <p:nvPr/>
        </p:nvSpPr>
        <p:spPr>
          <a:xfrm>
            <a:off x="6930701" y="3272938"/>
            <a:ext cx="4122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Website consult with our Webmaster</a:t>
            </a: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98C6DE0B-DEC2-454A-BDA2-91A4D165E304}"/>
              </a:ext>
            </a:extLst>
          </p:cNvPr>
          <p:cNvSpPr/>
          <p:nvPr/>
        </p:nvSpPr>
        <p:spPr>
          <a:xfrm>
            <a:off x="6930701" y="4698215"/>
            <a:ext cx="387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sz="24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Operations and Systems consultation with COO, Lincoln Wachtel </a:t>
            </a:r>
          </a:p>
        </p:txBody>
      </p:sp>
      <p:sp>
        <p:nvSpPr>
          <p:cNvPr id="20" name="Shape 2800">
            <a:extLst>
              <a:ext uri="{FF2B5EF4-FFF2-40B4-BE49-F238E27FC236}">
                <a16:creationId xmlns:a16="http://schemas.microsoft.com/office/drawing/2014/main" id="{E0F25BB7-6F99-412F-A351-42F9CC716E28}"/>
              </a:ext>
            </a:extLst>
          </p:cNvPr>
          <p:cNvSpPr/>
          <p:nvPr/>
        </p:nvSpPr>
        <p:spPr>
          <a:xfrm>
            <a:off x="563831" y="1925470"/>
            <a:ext cx="695649" cy="442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9B35701E-A33F-4D8F-8CD5-E09A772AD61F}"/>
              </a:ext>
            </a:extLst>
          </p:cNvPr>
          <p:cNvSpPr>
            <a:spLocks noEditPoints="1"/>
          </p:cNvSpPr>
          <p:nvPr/>
        </p:nvSpPr>
        <p:spPr bwMode="auto">
          <a:xfrm>
            <a:off x="568401" y="3369010"/>
            <a:ext cx="691079" cy="646331"/>
          </a:xfrm>
          <a:custGeom>
            <a:avLst/>
            <a:gdLst>
              <a:gd name="T0" fmla="*/ 2147483646 w 64"/>
              <a:gd name="T1" fmla="*/ 2147483646 h 60"/>
              <a:gd name="T2" fmla="*/ 2147483646 w 64"/>
              <a:gd name="T3" fmla="*/ 2147483646 h 60"/>
              <a:gd name="T4" fmla="*/ 2147483646 w 64"/>
              <a:gd name="T5" fmla="*/ 2147483646 h 60"/>
              <a:gd name="T6" fmla="*/ 2147483646 w 64"/>
              <a:gd name="T7" fmla="*/ 2147483646 h 60"/>
              <a:gd name="T8" fmla="*/ 2147483646 w 64"/>
              <a:gd name="T9" fmla="*/ 2147483646 h 60"/>
              <a:gd name="T10" fmla="*/ 2147483646 w 64"/>
              <a:gd name="T11" fmla="*/ 2147483646 h 60"/>
              <a:gd name="T12" fmla="*/ 2147483646 w 64"/>
              <a:gd name="T13" fmla="*/ 2147483646 h 60"/>
              <a:gd name="T14" fmla="*/ 2147483646 w 64"/>
              <a:gd name="T15" fmla="*/ 2147483646 h 60"/>
              <a:gd name="T16" fmla="*/ 2147483646 w 64"/>
              <a:gd name="T17" fmla="*/ 2147483646 h 60"/>
              <a:gd name="T18" fmla="*/ 2147483646 w 64"/>
              <a:gd name="T19" fmla="*/ 2147483646 h 60"/>
              <a:gd name="T20" fmla="*/ 2147483646 w 64"/>
              <a:gd name="T21" fmla="*/ 2147483646 h 60"/>
              <a:gd name="T22" fmla="*/ 2147483646 w 64"/>
              <a:gd name="T23" fmla="*/ 2147483646 h 60"/>
              <a:gd name="T24" fmla="*/ 2147483646 w 64"/>
              <a:gd name="T25" fmla="*/ 2147483646 h 60"/>
              <a:gd name="T26" fmla="*/ 2147483646 w 64"/>
              <a:gd name="T27" fmla="*/ 2147483646 h 60"/>
              <a:gd name="T28" fmla="*/ 2147483646 w 64"/>
              <a:gd name="T29" fmla="*/ 2147483646 h 60"/>
              <a:gd name="T30" fmla="*/ 2147483646 w 64"/>
              <a:gd name="T31" fmla="*/ 2147483646 h 60"/>
              <a:gd name="T32" fmla="*/ 2147483646 w 64"/>
              <a:gd name="T33" fmla="*/ 2147483646 h 60"/>
              <a:gd name="T34" fmla="*/ 2147483646 w 64"/>
              <a:gd name="T35" fmla="*/ 2147483646 h 60"/>
              <a:gd name="T36" fmla="*/ 2147483646 w 64"/>
              <a:gd name="T37" fmla="*/ 2147483646 h 60"/>
              <a:gd name="T38" fmla="*/ 2147483646 w 64"/>
              <a:gd name="T39" fmla="*/ 2147483646 h 60"/>
              <a:gd name="T40" fmla="*/ 2147483646 w 64"/>
              <a:gd name="T41" fmla="*/ 2147483646 h 60"/>
              <a:gd name="T42" fmla="*/ 2147483646 w 64"/>
              <a:gd name="T43" fmla="*/ 2147483646 h 60"/>
              <a:gd name="T44" fmla="*/ 2147483646 w 64"/>
              <a:gd name="T45" fmla="*/ 2147483646 h 60"/>
              <a:gd name="T46" fmla="*/ 2147483646 w 64"/>
              <a:gd name="T47" fmla="*/ 2147483646 h 60"/>
              <a:gd name="T48" fmla="*/ 2147483646 w 64"/>
              <a:gd name="T49" fmla="*/ 2147483646 h 60"/>
              <a:gd name="T50" fmla="*/ 2147483646 w 64"/>
              <a:gd name="T51" fmla="*/ 2147483646 h 60"/>
              <a:gd name="T52" fmla="*/ 2147483646 w 64"/>
              <a:gd name="T53" fmla="*/ 2147483646 h 60"/>
              <a:gd name="T54" fmla="*/ 2147483646 w 64"/>
              <a:gd name="T55" fmla="*/ 2147483646 h 60"/>
              <a:gd name="T56" fmla="*/ 2147483646 w 64"/>
              <a:gd name="T57" fmla="*/ 2147483646 h 60"/>
              <a:gd name="T58" fmla="*/ 2147483646 w 64"/>
              <a:gd name="T59" fmla="*/ 2147483646 h 60"/>
              <a:gd name="T60" fmla="*/ 2147483646 w 64"/>
              <a:gd name="T61" fmla="*/ 2147483646 h 60"/>
              <a:gd name="T62" fmla="*/ 2147483646 w 64"/>
              <a:gd name="T63" fmla="*/ 2147483646 h 60"/>
              <a:gd name="T64" fmla="*/ 2147483646 w 64"/>
              <a:gd name="T65" fmla="*/ 2147483646 h 60"/>
              <a:gd name="T66" fmla="*/ 2147483646 w 64"/>
              <a:gd name="T67" fmla="*/ 2147483646 h 60"/>
              <a:gd name="T68" fmla="*/ 2147483646 w 64"/>
              <a:gd name="T69" fmla="*/ 2147483646 h 60"/>
              <a:gd name="T70" fmla="*/ 2147483646 w 64"/>
              <a:gd name="T71" fmla="*/ 2147483646 h 60"/>
              <a:gd name="T72" fmla="*/ 2147483646 w 64"/>
              <a:gd name="T73" fmla="*/ 2147483646 h 60"/>
              <a:gd name="T74" fmla="*/ 2147483646 w 64"/>
              <a:gd name="T75" fmla="*/ 2147483646 h 60"/>
              <a:gd name="T76" fmla="*/ 2147483646 w 64"/>
              <a:gd name="T77" fmla="*/ 2147483646 h 60"/>
              <a:gd name="T78" fmla="*/ 2147483646 w 64"/>
              <a:gd name="T79" fmla="*/ 2147483646 h 60"/>
              <a:gd name="T80" fmla="*/ 2147483646 w 64"/>
              <a:gd name="T81" fmla="*/ 2147483646 h 60"/>
              <a:gd name="T82" fmla="*/ 2147483646 w 64"/>
              <a:gd name="T83" fmla="*/ 2147483646 h 60"/>
              <a:gd name="T84" fmla="*/ 2147483646 w 64"/>
              <a:gd name="T85" fmla="*/ 2147483646 h 60"/>
              <a:gd name="T86" fmla="*/ 2147483646 w 64"/>
              <a:gd name="T87" fmla="*/ 2147483646 h 60"/>
              <a:gd name="T88" fmla="*/ 2147483646 w 64"/>
              <a:gd name="T89" fmla="*/ 2147483646 h 60"/>
              <a:gd name="T90" fmla="*/ 2147483646 w 64"/>
              <a:gd name="T91" fmla="*/ 2147483646 h 60"/>
              <a:gd name="T92" fmla="*/ 2147483646 w 64"/>
              <a:gd name="T93" fmla="*/ 2147483646 h 60"/>
              <a:gd name="T94" fmla="*/ 2147483646 w 64"/>
              <a:gd name="T95" fmla="*/ 2147483646 h 60"/>
              <a:gd name="T96" fmla="*/ 2147483646 w 64"/>
              <a:gd name="T97" fmla="*/ 2147483646 h 60"/>
              <a:gd name="T98" fmla="*/ 2147483646 w 64"/>
              <a:gd name="T99" fmla="*/ 2147483646 h 60"/>
              <a:gd name="T100" fmla="*/ 2147483646 w 64"/>
              <a:gd name="T101" fmla="*/ 2147483646 h 60"/>
              <a:gd name="T102" fmla="*/ 2147483646 w 64"/>
              <a:gd name="T103" fmla="*/ 2147483646 h 60"/>
              <a:gd name="T104" fmla="*/ 2147483646 w 64"/>
              <a:gd name="T105" fmla="*/ 2147483646 h 60"/>
              <a:gd name="T106" fmla="*/ 2147483646 w 64"/>
              <a:gd name="T107" fmla="*/ 2147483646 h 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" h="60">
                <a:moveTo>
                  <a:pt x="63" y="20"/>
                </a:moveTo>
                <a:cubicBezTo>
                  <a:pt x="53" y="54"/>
                  <a:pt x="53" y="54"/>
                  <a:pt x="53" y="54"/>
                </a:cubicBezTo>
                <a:cubicBezTo>
                  <a:pt x="52" y="57"/>
                  <a:pt x="49" y="60"/>
                  <a:pt x="45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6" y="60"/>
                  <a:pt x="2" y="57"/>
                  <a:pt x="1" y="53"/>
                </a:cubicBezTo>
                <a:cubicBezTo>
                  <a:pt x="0" y="51"/>
                  <a:pt x="0" y="49"/>
                  <a:pt x="1" y="48"/>
                </a:cubicBezTo>
                <a:cubicBezTo>
                  <a:pt x="1" y="47"/>
                  <a:pt x="1" y="46"/>
                  <a:pt x="1" y="46"/>
                </a:cubicBezTo>
                <a:cubicBezTo>
                  <a:pt x="1" y="45"/>
                  <a:pt x="1" y="44"/>
                  <a:pt x="1" y="44"/>
                </a:cubicBezTo>
                <a:cubicBezTo>
                  <a:pt x="1" y="43"/>
                  <a:pt x="2" y="42"/>
                  <a:pt x="2" y="41"/>
                </a:cubicBezTo>
                <a:cubicBezTo>
                  <a:pt x="4" y="40"/>
                  <a:pt x="5" y="36"/>
                  <a:pt x="5" y="34"/>
                </a:cubicBezTo>
                <a:cubicBezTo>
                  <a:pt x="5" y="34"/>
                  <a:pt x="5" y="33"/>
                  <a:pt x="5" y="32"/>
                </a:cubicBezTo>
                <a:cubicBezTo>
                  <a:pt x="5" y="32"/>
                  <a:pt x="6" y="31"/>
                  <a:pt x="7" y="30"/>
                </a:cubicBezTo>
                <a:cubicBezTo>
                  <a:pt x="8" y="29"/>
                  <a:pt x="9" y="25"/>
                  <a:pt x="9" y="23"/>
                </a:cubicBezTo>
                <a:cubicBezTo>
                  <a:pt x="9" y="23"/>
                  <a:pt x="9" y="22"/>
                  <a:pt x="9" y="21"/>
                </a:cubicBezTo>
                <a:cubicBezTo>
                  <a:pt x="9" y="20"/>
                  <a:pt x="10" y="20"/>
                  <a:pt x="11" y="19"/>
                </a:cubicBezTo>
                <a:cubicBezTo>
                  <a:pt x="12" y="18"/>
                  <a:pt x="13" y="14"/>
                  <a:pt x="13" y="12"/>
                </a:cubicBezTo>
                <a:cubicBezTo>
                  <a:pt x="13" y="12"/>
                  <a:pt x="13" y="11"/>
                  <a:pt x="13" y="10"/>
                </a:cubicBezTo>
                <a:cubicBezTo>
                  <a:pt x="13" y="10"/>
                  <a:pt x="14" y="9"/>
                  <a:pt x="15" y="8"/>
                </a:cubicBezTo>
                <a:cubicBezTo>
                  <a:pt x="16" y="6"/>
                  <a:pt x="17" y="0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3" y="2"/>
                  <a:pt x="2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4" y="2"/>
                  <a:pt x="56" y="2"/>
                  <a:pt x="57" y="4"/>
                </a:cubicBezTo>
                <a:cubicBezTo>
                  <a:pt x="58" y="5"/>
                  <a:pt x="58" y="7"/>
                  <a:pt x="57" y="9"/>
                </a:cubicBezTo>
                <a:cubicBezTo>
                  <a:pt x="47" y="43"/>
                  <a:pt x="47" y="43"/>
                  <a:pt x="47" y="43"/>
                </a:cubicBezTo>
                <a:cubicBezTo>
                  <a:pt x="45" y="49"/>
                  <a:pt x="44" y="50"/>
                  <a:pt x="39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5" y="50"/>
                  <a:pt x="5" y="51"/>
                </a:cubicBezTo>
                <a:cubicBezTo>
                  <a:pt x="5" y="51"/>
                  <a:pt x="5" y="52"/>
                  <a:pt x="5" y="52"/>
                </a:cubicBezTo>
                <a:cubicBezTo>
                  <a:pt x="6" y="55"/>
                  <a:pt x="8" y="55"/>
                  <a:pt x="10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7" y="55"/>
                  <a:pt x="48" y="54"/>
                  <a:pt x="49" y="53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4"/>
                  <a:pt x="60" y="13"/>
                </a:cubicBezTo>
                <a:cubicBezTo>
                  <a:pt x="61" y="14"/>
                  <a:pt x="62" y="14"/>
                  <a:pt x="63" y="15"/>
                </a:cubicBezTo>
                <a:cubicBezTo>
                  <a:pt x="64" y="16"/>
                  <a:pt x="64" y="18"/>
                  <a:pt x="63" y="20"/>
                </a:cubicBezTo>
                <a:close/>
                <a:moveTo>
                  <a:pt x="20" y="26"/>
                </a:move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5"/>
                  <a:pt x="45" y="25"/>
                </a:cubicBezTo>
                <a:cubicBezTo>
                  <a:pt x="45" y="22"/>
                  <a:pt x="45" y="22"/>
                  <a:pt x="45" y="22"/>
                </a:cubicBezTo>
                <a:cubicBezTo>
                  <a:pt x="46" y="22"/>
                  <a:pt x="45" y="21"/>
                  <a:pt x="4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0" y="22"/>
                  <a:pt x="20" y="22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6"/>
                  <a:pt x="20" y="26"/>
                </a:cubicBezTo>
                <a:close/>
                <a:moveTo>
                  <a:pt x="23" y="16"/>
                </a:move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8" y="16"/>
                  <a:pt x="48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8" y="11"/>
                  <a:pt x="48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3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6"/>
                  <a:pt x="22" y="16"/>
                  <a:pt x="2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04">
            <a:extLst>
              <a:ext uri="{FF2B5EF4-FFF2-40B4-BE49-F238E27FC236}">
                <a16:creationId xmlns:a16="http://schemas.microsoft.com/office/drawing/2014/main" id="{C66EE9C7-7BCB-43BC-9C59-77A0258B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45" y="4866939"/>
            <a:ext cx="646330" cy="646330"/>
          </a:xfrm>
          <a:custGeom>
            <a:avLst/>
            <a:gdLst>
              <a:gd name="T0" fmla="*/ 309 w 634"/>
              <a:gd name="T1" fmla="*/ 398 h 634"/>
              <a:gd name="T2" fmla="*/ 309 w 634"/>
              <a:gd name="T3" fmla="*/ 398 h 634"/>
              <a:gd name="T4" fmla="*/ 338 w 634"/>
              <a:gd name="T5" fmla="*/ 368 h 634"/>
              <a:gd name="T6" fmla="*/ 338 w 634"/>
              <a:gd name="T7" fmla="*/ 132 h 634"/>
              <a:gd name="T8" fmla="*/ 309 w 634"/>
              <a:gd name="T9" fmla="*/ 118 h 634"/>
              <a:gd name="T10" fmla="*/ 294 w 634"/>
              <a:gd name="T11" fmla="*/ 132 h 634"/>
              <a:gd name="T12" fmla="*/ 294 w 634"/>
              <a:gd name="T13" fmla="*/ 368 h 634"/>
              <a:gd name="T14" fmla="*/ 309 w 634"/>
              <a:gd name="T15" fmla="*/ 398 h 634"/>
              <a:gd name="T16" fmla="*/ 426 w 634"/>
              <a:gd name="T17" fmla="*/ 398 h 634"/>
              <a:gd name="T18" fmla="*/ 426 w 634"/>
              <a:gd name="T19" fmla="*/ 398 h 634"/>
              <a:gd name="T20" fmla="*/ 456 w 634"/>
              <a:gd name="T21" fmla="*/ 368 h 634"/>
              <a:gd name="T22" fmla="*/ 456 w 634"/>
              <a:gd name="T23" fmla="*/ 191 h 634"/>
              <a:gd name="T24" fmla="*/ 426 w 634"/>
              <a:gd name="T25" fmla="*/ 177 h 634"/>
              <a:gd name="T26" fmla="*/ 412 w 634"/>
              <a:gd name="T27" fmla="*/ 191 h 634"/>
              <a:gd name="T28" fmla="*/ 412 w 634"/>
              <a:gd name="T29" fmla="*/ 368 h 634"/>
              <a:gd name="T30" fmla="*/ 426 w 634"/>
              <a:gd name="T31" fmla="*/ 398 h 634"/>
              <a:gd name="T32" fmla="*/ 191 w 634"/>
              <a:gd name="T33" fmla="*/ 398 h 634"/>
              <a:gd name="T34" fmla="*/ 191 w 634"/>
              <a:gd name="T35" fmla="*/ 398 h 634"/>
              <a:gd name="T36" fmla="*/ 221 w 634"/>
              <a:gd name="T37" fmla="*/ 368 h 634"/>
              <a:gd name="T38" fmla="*/ 221 w 634"/>
              <a:gd name="T39" fmla="*/ 294 h 634"/>
              <a:gd name="T40" fmla="*/ 191 w 634"/>
              <a:gd name="T41" fmla="*/ 280 h 634"/>
              <a:gd name="T42" fmla="*/ 176 w 634"/>
              <a:gd name="T43" fmla="*/ 294 h 634"/>
              <a:gd name="T44" fmla="*/ 176 w 634"/>
              <a:gd name="T45" fmla="*/ 368 h 634"/>
              <a:gd name="T46" fmla="*/ 191 w 634"/>
              <a:gd name="T47" fmla="*/ 398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44 h 634"/>
              <a:gd name="T54" fmla="*/ 44 w 634"/>
              <a:gd name="T55" fmla="*/ 44 h 634"/>
              <a:gd name="T56" fmla="*/ 44 w 634"/>
              <a:gd name="T57" fmla="*/ 412 h 634"/>
              <a:gd name="T58" fmla="*/ 117 w 634"/>
              <a:gd name="T59" fmla="*/ 486 h 634"/>
              <a:gd name="T60" fmla="*/ 235 w 634"/>
              <a:gd name="T61" fmla="*/ 486 h 634"/>
              <a:gd name="T62" fmla="*/ 162 w 634"/>
              <a:gd name="T63" fmla="*/ 633 h 634"/>
              <a:gd name="T64" fmla="*/ 221 w 634"/>
              <a:gd name="T65" fmla="*/ 633 h 634"/>
              <a:gd name="T66" fmla="*/ 294 w 634"/>
              <a:gd name="T67" fmla="*/ 486 h 634"/>
              <a:gd name="T68" fmla="*/ 338 w 634"/>
              <a:gd name="T69" fmla="*/ 486 h 634"/>
              <a:gd name="T70" fmla="*/ 412 w 634"/>
              <a:gd name="T71" fmla="*/ 633 h 634"/>
              <a:gd name="T72" fmla="*/ 471 w 634"/>
              <a:gd name="T73" fmla="*/ 633 h 634"/>
              <a:gd name="T74" fmla="*/ 397 w 634"/>
              <a:gd name="T75" fmla="*/ 486 h 634"/>
              <a:gd name="T76" fmla="*/ 515 w 634"/>
              <a:gd name="T77" fmla="*/ 486 h 634"/>
              <a:gd name="T78" fmla="*/ 588 w 634"/>
              <a:gd name="T79" fmla="*/ 412 h 634"/>
              <a:gd name="T80" fmla="*/ 588 w 634"/>
              <a:gd name="T81" fmla="*/ 44 h 634"/>
              <a:gd name="T82" fmla="*/ 633 w 634"/>
              <a:gd name="T83" fmla="*/ 44 h 634"/>
              <a:gd name="T84" fmla="*/ 633 w 634"/>
              <a:gd name="T85" fmla="*/ 0 h 634"/>
              <a:gd name="T86" fmla="*/ 0 w 634"/>
              <a:gd name="T87" fmla="*/ 0 h 634"/>
              <a:gd name="T88" fmla="*/ 544 w 634"/>
              <a:gd name="T89" fmla="*/ 412 h 634"/>
              <a:gd name="T90" fmla="*/ 544 w 634"/>
              <a:gd name="T91" fmla="*/ 412 h 634"/>
              <a:gd name="T92" fmla="*/ 515 w 634"/>
              <a:gd name="T93" fmla="*/ 456 h 634"/>
              <a:gd name="T94" fmla="*/ 117 w 634"/>
              <a:gd name="T95" fmla="*/ 456 h 634"/>
              <a:gd name="T96" fmla="*/ 73 w 634"/>
              <a:gd name="T97" fmla="*/ 412 h 634"/>
              <a:gd name="T98" fmla="*/ 73 w 634"/>
              <a:gd name="T99" fmla="*/ 44 h 634"/>
              <a:gd name="T100" fmla="*/ 544 w 634"/>
              <a:gd name="T101" fmla="*/ 44 h 634"/>
              <a:gd name="T102" fmla="*/ 544 w 634"/>
              <a:gd name="T103" fmla="*/ 41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31" name="Group 303">
            <a:extLst>
              <a:ext uri="{FF2B5EF4-FFF2-40B4-BE49-F238E27FC236}">
                <a16:creationId xmlns:a16="http://schemas.microsoft.com/office/drawing/2014/main" id="{7B051DB9-2396-441F-8717-37D52033EDF8}"/>
              </a:ext>
            </a:extLst>
          </p:cNvPr>
          <p:cNvGrpSpPr/>
          <p:nvPr/>
        </p:nvGrpSpPr>
        <p:grpSpPr>
          <a:xfrm>
            <a:off x="6065742" y="1915423"/>
            <a:ext cx="651240" cy="452733"/>
            <a:chOff x="2640013" y="3227388"/>
            <a:chExt cx="296863" cy="206375"/>
          </a:xfrm>
          <a:solidFill>
            <a:srgbClr val="FFFFFF"/>
          </a:solidFill>
        </p:grpSpPr>
        <p:sp>
          <p:nvSpPr>
            <p:cNvPr id="32" name="Freeform 134">
              <a:extLst>
                <a:ext uri="{FF2B5EF4-FFF2-40B4-BE49-F238E27FC236}">
                  <a16:creationId xmlns:a16="http://schemas.microsoft.com/office/drawing/2014/main" id="{D07F1AB7-A1C8-4DA8-93ED-A48A8EB6B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3267075"/>
              <a:ext cx="87313" cy="79375"/>
            </a:xfrm>
            <a:custGeom>
              <a:avLst/>
              <a:gdLst/>
              <a:ahLst/>
              <a:cxnLst>
                <a:cxn ang="0">
                  <a:pos x="34" y="31"/>
                </a:cxn>
                <a:cxn ang="0">
                  <a:pos x="33" y="26"/>
                </a:cxn>
                <a:cxn ang="0">
                  <a:pos x="26" y="22"/>
                </a:cxn>
                <a:cxn ang="0">
                  <a:pos x="22" y="20"/>
                </a:cxn>
                <a:cxn ang="0">
                  <a:pos x="21" y="17"/>
                </a:cxn>
                <a:cxn ang="0">
                  <a:pos x="23" y="13"/>
                </a:cxn>
                <a:cxn ang="0">
                  <a:pos x="25" y="11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17" y="0"/>
                </a:cxn>
                <a:cxn ang="0">
                  <a:pos x="11" y="5"/>
                </a:cxn>
                <a:cxn ang="0">
                  <a:pos x="11" y="9"/>
                </a:cxn>
                <a:cxn ang="0">
                  <a:pos x="10" y="11"/>
                </a:cxn>
                <a:cxn ang="0">
                  <a:pos x="11" y="13"/>
                </a:cxn>
                <a:cxn ang="0">
                  <a:pos x="13" y="17"/>
                </a:cxn>
                <a:cxn ang="0">
                  <a:pos x="13" y="20"/>
                </a:cxn>
                <a:cxn ang="0">
                  <a:pos x="9" y="22"/>
                </a:cxn>
                <a:cxn ang="0">
                  <a:pos x="1" y="26"/>
                </a:cxn>
                <a:cxn ang="0">
                  <a:pos x="1" y="31"/>
                </a:cxn>
                <a:cxn ang="0">
                  <a:pos x="34" y="31"/>
                </a:cxn>
              </a:cxnLst>
              <a:rect l="0" t="0" r="r" b="b"/>
              <a:pathLst>
                <a:path w="34" h="31">
                  <a:moveTo>
                    <a:pt x="34" y="31"/>
                  </a:moveTo>
                  <a:cubicBezTo>
                    <a:pt x="34" y="31"/>
                    <a:pt x="34" y="28"/>
                    <a:pt x="33" y="26"/>
                  </a:cubicBezTo>
                  <a:cubicBezTo>
                    <a:pt x="32" y="25"/>
                    <a:pt x="29" y="24"/>
                    <a:pt x="26" y="22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3" y="16"/>
                    <a:pt x="23" y="13"/>
                  </a:cubicBezTo>
                  <a:cubicBezTo>
                    <a:pt x="24" y="13"/>
                    <a:pt x="25" y="12"/>
                    <a:pt x="25" y="11"/>
                  </a:cubicBezTo>
                  <a:cubicBezTo>
                    <a:pt x="25" y="11"/>
                    <a:pt x="25" y="9"/>
                    <a:pt x="24" y="9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3" y="0"/>
                    <a:pt x="11" y="3"/>
                    <a:pt x="11" y="5"/>
                  </a:cubicBezTo>
                  <a:cubicBezTo>
                    <a:pt x="11" y="6"/>
                    <a:pt x="11" y="7"/>
                    <a:pt x="11" y="9"/>
                  </a:cubicBezTo>
                  <a:cubicBezTo>
                    <a:pt x="10" y="9"/>
                    <a:pt x="10" y="11"/>
                    <a:pt x="10" y="11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2" y="16"/>
                    <a:pt x="13" y="17"/>
                    <a:pt x="13" y="1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2" y="21"/>
                    <a:pt x="9" y="22"/>
                  </a:cubicBezTo>
                  <a:cubicBezTo>
                    <a:pt x="6" y="24"/>
                    <a:pt x="2" y="25"/>
                    <a:pt x="1" y="26"/>
                  </a:cubicBezTo>
                  <a:cubicBezTo>
                    <a:pt x="0" y="28"/>
                    <a:pt x="1" y="31"/>
                    <a:pt x="1" y="31"/>
                  </a:cubicBezTo>
                  <a:lnTo>
                    <a:pt x="3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" name="Rectangle 135">
              <a:extLst>
                <a:ext uri="{FF2B5EF4-FFF2-40B4-BE49-F238E27FC236}">
                  <a16:creationId xmlns:a16="http://schemas.microsoft.com/office/drawing/2014/main" id="{08603188-DFFC-4842-9324-CAF176D74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267075"/>
              <a:ext cx="7461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Rectangle 136">
              <a:extLst>
                <a:ext uri="{FF2B5EF4-FFF2-40B4-BE49-F238E27FC236}">
                  <a16:creationId xmlns:a16="http://schemas.microsoft.com/office/drawing/2014/main" id="{B33977F0-6E51-4346-82EE-D294419B9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305175"/>
              <a:ext cx="11271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5" name="Rectangle 137">
              <a:extLst>
                <a:ext uri="{FF2B5EF4-FFF2-40B4-BE49-F238E27FC236}">
                  <a16:creationId xmlns:a16="http://schemas.microsoft.com/office/drawing/2014/main" id="{EE1F4A49-1CF8-41D7-899B-5EBFC03FB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340100"/>
              <a:ext cx="92075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" name="Freeform 138">
              <a:extLst>
                <a:ext uri="{FF2B5EF4-FFF2-40B4-BE49-F238E27FC236}">
                  <a16:creationId xmlns:a16="http://schemas.microsoft.com/office/drawing/2014/main" id="{ED7682E0-B828-481C-A9A4-7B7B39509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0013" y="3227388"/>
              <a:ext cx="296863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116" y="80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109" y="73"/>
                </a:cxn>
                <a:cxn ang="0">
                  <a:pos x="94" y="73"/>
                </a:cxn>
                <a:cxn ang="0">
                  <a:pos x="94" y="69"/>
                </a:cxn>
                <a:cxn ang="0">
                  <a:pos x="84" y="59"/>
                </a:cxn>
                <a:cxn ang="0">
                  <a:pos x="73" y="69"/>
                </a:cxn>
                <a:cxn ang="0">
                  <a:pos x="73" y="73"/>
                </a:cxn>
                <a:cxn ang="0">
                  <a:pos x="43" y="73"/>
                </a:cxn>
                <a:cxn ang="0">
                  <a:pos x="44" y="69"/>
                </a:cxn>
                <a:cxn ang="0">
                  <a:pos x="33" y="59"/>
                </a:cxn>
                <a:cxn ang="0">
                  <a:pos x="22" y="69"/>
                </a:cxn>
                <a:cxn ang="0">
                  <a:pos x="22" y="73"/>
                </a:cxn>
                <a:cxn ang="0">
                  <a:pos x="7" y="73"/>
                </a:cxn>
                <a:cxn ang="0">
                  <a:pos x="7" y="8"/>
                </a:cxn>
                <a:cxn ang="0">
                  <a:pos x="109" y="8"/>
                </a:cxn>
                <a:cxn ang="0">
                  <a:pos x="109" y="73"/>
                </a:cxn>
              </a:cxnLst>
              <a:rect l="0" t="0" r="r" b="b"/>
              <a:pathLst>
                <a:path w="116" h="8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0" y="0"/>
                  </a:lnTo>
                  <a:close/>
                  <a:moveTo>
                    <a:pt x="109" y="73"/>
                  </a:moveTo>
                  <a:cubicBezTo>
                    <a:pt x="94" y="73"/>
                    <a:pt x="94" y="73"/>
                    <a:pt x="94" y="73"/>
                  </a:cubicBezTo>
                  <a:cubicBezTo>
                    <a:pt x="94" y="72"/>
                    <a:pt x="94" y="71"/>
                    <a:pt x="94" y="69"/>
                  </a:cubicBezTo>
                  <a:cubicBezTo>
                    <a:pt x="94" y="63"/>
                    <a:pt x="90" y="59"/>
                    <a:pt x="84" y="59"/>
                  </a:cubicBezTo>
                  <a:cubicBezTo>
                    <a:pt x="78" y="59"/>
                    <a:pt x="73" y="63"/>
                    <a:pt x="73" y="69"/>
                  </a:cubicBezTo>
                  <a:cubicBezTo>
                    <a:pt x="73" y="71"/>
                    <a:pt x="73" y="72"/>
                    <a:pt x="7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2"/>
                    <a:pt x="44" y="71"/>
                    <a:pt x="44" y="69"/>
                  </a:cubicBezTo>
                  <a:cubicBezTo>
                    <a:pt x="44" y="63"/>
                    <a:pt x="39" y="59"/>
                    <a:pt x="33" y="59"/>
                  </a:cubicBezTo>
                  <a:cubicBezTo>
                    <a:pt x="27" y="59"/>
                    <a:pt x="22" y="63"/>
                    <a:pt x="22" y="69"/>
                  </a:cubicBezTo>
                  <a:cubicBezTo>
                    <a:pt x="22" y="71"/>
                    <a:pt x="22" y="72"/>
                    <a:pt x="22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9" y="8"/>
                    <a:pt x="109" y="8"/>
                    <a:pt x="109" y="8"/>
                  </a:cubicBezTo>
                  <a:lnTo>
                    <a:pt x="109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8" name="Freeform 101">
            <a:extLst>
              <a:ext uri="{FF2B5EF4-FFF2-40B4-BE49-F238E27FC236}">
                <a16:creationId xmlns:a16="http://schemas.microsoft.com/office/drawing/2014/main" id="{90E920BD-9E22-49FC-B5AD-AACC7D269E90}"/>
              </a:ext>
            </a:extLst>
          </p:cNvPr>
          <p:cNvSpPr>
            <a:spLocks noEditPoints="1"/>
          </p:cNvSpPr>
          <p:nvPr/>
        </p:nvSpPr>
        <p:spPr bwMode="auto">
          <a:xfrm>
            <a:off x="6017235" y="4977129"/>
            <a:ext cx="700198" cy="64780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45347468-16F8-424A-A092-72BF495847FC}"/>
              </a:ext>
            </a:extLst>
          </p:cNvPr>
          <p:cNvSpPr>
            <a:spLocks noEditPoints="1"/>
          </p:cNvSpPr>
          <p:nvPr/>
        </p:nvSpPr>
        <p:spPr bwMode="auto">
          <a:xfrm>
            <a:off x="6138830" y="3429000"/>
            <a:ext cx="581642" cy="509221"/>
          </a:xfrm>
          <a:custGeom>
            <a:avLst/>
            <a:gdLst>
              <a:gd name="T0" fmla="*/ 2147483646 w 256"/>
              <a:gd name="T1" fmla="*/ 2147483646 h 224"/>
              <a:gd name="T2" fmla="*/ 2147483646 w 256"/>
              <a:gd name="T3" fmla="*/ 2147483646 h 224"/>
              <a:gd name="T4" fmla="*/ 0 w 256"/>
              <a:gd name="T5" fmla="*/ 2147483646 h 224"/>
              <a:gd name="T6" fmla="*/ 0 w 256"/>
              <a:gd name="T7" fmla="*/ 2147483646 h 224"/>
              <a:gd name="T8" fmla="*/ 2147483646 w 256"/>
              <a:gd name="T9" fmla="*/ 0 h 224"/>
              <a:gd name="T10" fmla="*/ 2147483646 w 256"/>
              <a:gd name="T11" fmla="*/ 0 h 224"/>
              <a:gd name="T12" fmla="*/ 2147483646 w 256"/>
              <a:gd name="T13" fmla="*/ 2147483646 h 224"/>
              <a:gd name="T14" fmla="*/ 2147483646 w 256"/>
              <a:gd name="T15" fmla="*/ 2147483646 h 224"/>
              <a:gd name="T16" fmla="*/ 2147483646 w 256"/>
              <a:gd name="T17" fmla="*/ 2147483646 h 224"/>
              <a:gd name="T18" fmla="*/ 2147483646 w 256"/>
              <a:gd name="T19" fmla="*/ 2147483646 h 224"/>
              <a:gd name="T20" fmla="*/ 2147483646 w 256"/>
              <a:gd name="T21" fmla="*/ 2147483646 h 224"/>
              <a:gd name="T22" fmla="*/ 2147483646 w 256"/>
              <a:gd name="T23" fmla="*/ 2147483646 h 224"/>
              <a:gd name="T24" fmla="*/ 2147483646 w 256"/>
              <a:gd name="T25" fmla="*/ 2147483646 h 224"/>
              <a:gd name="T26" fmla="*/ 2147483646 w 256"/>
              <a:gd name="T27" fmla="*/ 2147483646 h 224"/>
              <a:gd name="T28" fmla="*/ 2147483646 w 256"/>
              <a:gd name="T29" fmla="*/ 2147483646 h 224"/>
              <a:gd name="T30" fmla="*/ 2147483646 w 256"/>
              <a:gd name="T31" fmla="*/ 2147483646 h 224"/>
              <a:gd name="T32" fmla="*/ 2147483646 w 256"/>
              <a:gd name="T33" fmla="*/ 2147483646 h 224"/>
              <a:gd name="T34" fmla="*/ 2147483646 w 256"/>
              <a:gd name="T35" fmla="*/ 2147483646 h 224"/>
              <a:gd name="T36" fmla="*/ 2147483646 w 256"/>
              <a:gd name="T37" fmla="*/ 2147483646 h 224"/>
              <a:gd name="T38" fmla="*/ 2147483646 w 256"/>
              <a:gd name="T39" fmla="*/ 2147483646 h 224"/>
              <a:gd name="T40" fmla="*/ 2147483646 w 256"/>
              <a:gd name="T41" fmla="*/ 2147483646 h 224"/>
              <a:gd name="T42" fmla="*/ 2147483646 w 256"/>
              <a:gd name="T43" fmla="*/ 2147483646 h 224"/>
              <a:gd name="T44" fmla="*/ 2147483646 w 256"/>
              <a:gd name="T45" fmla="*/ 2147483646 h 224"/>
              <a:gd name="T46" fmla="*/ 2147483646 w 256"/>
              <a:gd name="T47" fmla="*/ 2147483646 h 224"/>
              <a:gd name="T48" fmla="*/ 2147483646 w 256"/>
              <a:gd name="T49" fmla="*/ 2147483646 h 224"/>
              <a:gd name="T50" fmla="*/ 2147483646 w 256"/>
              <a:gd name="T51" fmla="*/ 2147483646 h 224"/>
              <a:gd name="T52" fmla="*/ 2147483646 w 256"/>
              <a:gd name="T53" fmla="*/ 2147483646 h 224"/>
              <a:gd name="T54" fmla="*/ 2147483646 w 256"/>
              <a:gd name="T55" fmla="*/ 2147483646 h 224"/>
              <a:gd name="T56" fmla="*/ 2147483646 w 256"/>
              <a:gd name="T57" fmla="*/ 2147483646 h 224"/>
              <a:gd name="T58" fmla="*/ 2147483646 w 256"/>
              <a:gd name="T59" fmla="*/ 2147483646 h 224"/>
              <a:gd name="T60" fmla="*/ 2147483646 w 256"/>
              <a:gd name="T61" fmla="*/ 2147483646 h 224"/>
              <a:gd name="T62" fmla="*/ 2147483646 w 256"/>
              <a:gd name="T63" fmla="*/ 2147483646 h 224"/>
              <a:gd name="T64" fmla="*/ 2147483646 w 256"/>
              <a:gd name="T65" fmla="*/ 2147483646 h 224"/>
              <a:gd name="T66" fmla="*/ 2147483646 w 256"/>
              <a:gd name="T67" fmla="*/ 2147483646 h 224"/>
              <a:gd name="T68" fmla="*/ 2147483646 w 256"/>
              <a:gd name="T69" fmla="*/ 2147483646 h 224"/>
              <a:gd name="T70" fmla="*/ 2147483646 w 256"/>
              <a:gd name="T71" fmla="*/ 2147483646 h 224"/>
              <a:gd name="T72" fmla="*/ 2147483646 w 256"/>
              <a:gd name="T73" fmla="*/ 2147483646 h 224"/>
              <a:gd name="T74" fmla="*/ 2147483646 w 256"/>
              <a:gd name="T75" fmla="*/ 2147483646 h 224"/>
              <a:gd name="T76" fmla="*/ 2147483646 w 256"/>
              <a:gd name="T77" fmla="*/ 2147483646 h 224"/>
              <a:gd name="T78" fmla="*/ 2147483646 w 256"/>
              <a:gd name="T79" fmla="*/ 2147483646 h 224"/>
              <a:gd name="T80" fmla="*/ 2147483646 w 256"/>
              <a:gd name="T81" fmla="*/ 2147483646 h 224"/>
              <a:gd name="T82" fmla="*/ 2147483646 w 256"/>
              <a:gd name="T83" fmla="*/ 2147483646 h 224"/>
              <a:gd name="T84" fmla="*/ 2147483646 w 256"/>
              <a:gd name="T85" fmla="*/ 2147483646 h 224"/>
              <a:gd name="T86" fmla="*/ 2147483646 w 256"/>
              <a:gd name="T87" fmla="*/ 2147483646 h 2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6" h="224">
                <a:moveTo>
                  <a:pt x="244" y="224"/>
                </a:moveTo>
                <a:cubicBezTo>
                  <a:pt x="12" y="224"/>
                  <a:pt x="12" y="224"/>
                  <a:pt x="12" y="224"/>
                </a:cubicBezTo>
                <a:cubicBezTo>
                  <a:pt x="5" y="224"/>
                  <a:pt x="0" y="219"/>
                  <a:pt x="0" y="2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12"/>
                  <a:pt x="256" y="212"/>
                  <a:pt x="256" y="212"/>
                </a:cubicBezTo>
                <a:cubicBezTo>
                  <a:pt x="256" y="219"/>
                  <a:pt x="251" y="224"/>
                  <a:pt x="244" y="224"/>
                </a:cubicBezTo>
                <a:moveTo>
                  <a:pt x="24" y="12"/>
                </a:moveTo>
                <a:cubicBezTo>
                  <a:pt x="17" y="12"/>
                  <a:pt x="12" y="17"/>
                  <a:pt x="12" y="24"/>
                </a:cubicBezTo>
                <a:cubicBezTo>
                  <a:pt x="12" y="31"/>
                  <a:pt x="17" y="36"/>
                  <a:pt x="24" y="36"/>
                </a:cubicBezTo>
                <a:cubicBezTo>
                  <a:pt x="31" y="36"/>
                  <a:pt x="36" y="31"/>
                  <a:pt x="36" y="24"/>
                </a:cubicBezTo>
                <a:cubicBezTo>
                  <a:pt x="36" y="17"/>
                  <a:pt x="31" y="12"/>
                  <a:pt x="24" y="12"/>
                </a:cubicBezTo>
                <a:moveTo>
                  <a:pt x="60" y="12"/>
                </a:moveTo>
                <a:cubicBezTo>
                  <a:pt x="53" y="12"/>
                  <a:pt x="48" y="17"/>
                  <a:pt x="48" y="24"/>
                </a:cubicBezTo>
                <a:cubicBezTo>
                  <a:pt x="48" y="31"/>
                  <a:pt x="53" y="36"/>
                  <a:pt x="60" y="36"/>
                </a:cubicBezTo>
                <a:cubicBezTo>
                  <a:pt x="67" y="36"/>
                  <a:pt x="72" y="31"/>
                  <a:pt x="72" y="24"/>
                </a:cubicBezTo>
                <a:cubicBezTo>
                  <a:pt x="72" y="17"/>
                  <a:pt x="67" y="12"/>
                  <a:pt x="60" y="12"/>
                </a:cubicBezTo>
                <a:moveTo>
                  <a:pt x="96" y="12"/>
                </a:moveTo>
                <a:cubicBezTo>
                  <a:pt x="89" y="12"/>
                  <a:pt x="84" y="17"/>
                  <a:pt x="84" y="24"/>
                </a:cubicBezTo>
                <a:cubicBezTo>
                  <a:pt x="84" y="31"/>
                  <a:pt x="89" y="36"/>
                  <a:pt x="96" y="36"/>
                </a:cubicBezTo>
                <a:cubicBezTo>
                  <a:pt x="103" y="36"/>
                  <a:pt x="108" y="31"/>
                  <a:pt x="108" y="24"/>
                </a:cubicBezTo>
                <a:cubicBezTo>
                  <a:pt x="108" y="17"/>
                  <a:pt x="103" y="12"/>
                  <a:pt x="96" y="12"/>
                </a:cubicBezTo>
                <a:moveTo>
                  <a:pt x="244" y="48"/>
                </a:moveTo>
                <a:cubicBezTo>
                  <a:pt x="232" y="48"/>
                  <a:pt x="232" y="48"/>
                  <a:pt x="23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244" y="212"/>
                  <a:pt x="244" y="212"/>
                  <a:pt x="244" y="212"/>
                </a:cubicBezTo>
                <a:lnTo>
                  <a:pt x="244" y="48"/>
                </a:lnTo>
                <a:close/>
                <a:moveTo>
                  <a:pt x="92" y="120"/>
                </a:moveTo>
                <a:cubicBezTo>
                  <a:pt x="95" y="120"/>
                  <a:pt x="98" y="121"/>
                  <a:pt x="100" y="124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58" y="97"/>
                  <a:pt x="161" y="96"/>
                  <a:pt x="164" y="96"/>
                </a:cubicBezTo>
                <a:cubicBezTo>
                  <a:pt x="171" y="96"/>
                  <a:pt x="176" y="101"/>
                  <a:pt x="176" y="108"/>
                </a:cubicBezTo>
                <a:cubicBezTo>
                  <a:pt x="176" y="111"/>
                  <a:pt x="175" y="114"/>
                  <a:pt x="172" y="116"/>
                </a:cubicBezTo>
                <a:cubicBezTo>
                  <a:pt x="124" y="164"/>
                  <a:pt x="124" y="164"/>
                  <a:pt x="124" y="164"/>
                </a:cubicBezTo>
                <a:cubicBezTo>
                  <a:pt x="122" y="167"/>
                  <a:pt x="119" y="168"/>
                  <a:pt x="116" y="168"/>
                </a:cubicBezTo>
                <a:cubicBezTo>
                  <a:pt x="113" y="168"/>
                  <a:pt x="110" y="167"/>
                  <a:pt x="108" y="164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1" y="138"/>
                  <a:pt x="80" y="135"/>
                  <a:pt x="80" y="132"/>
                </a:cubicBezTo>
                <a:cubicBezTo>
                  <a:pt x="80" y="125"/>
                  <a:pt x="85" y="120"/>
                  <a:pt x="92" y="12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617733" y="421267"/>
            <a:ext cx="1109589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What’s included in the </a:t>
            </a:r>
            <a:r>
              <a:rPr lang="en-US" sz="3600" i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Master Mentoring Program</a:t>
            </a: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?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B38D4999-49EE-4460-8CA3-E72B572B8BA4}"/>
              </a:ext>
            </a:extLst>
          </p:cNvPr>
          <p:cNvSpPr/>
          <p:nvPr/>
        </p:nvSpPr>
        <p:spPr>
          <a:xfrm>
            <a:off x="617733" y="2718917"/>
            <a:ext cx="2665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Copywriting and Email marketing strategies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D74EB3C9-9589-4867-94D5-D58CC704DE6C}"/>
              </a:ext>
            </a:extLst>
          </p:cNvPr>
          <p:cNvSpPr/>
          <p:nvPr/>
        </p:nvSpPr>
        <p:spPr>
          <a:xfrm>
            <a:off x="3687844" y="2646043"/>
            <a:ext cx="3462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Team Building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7A253757-3CC4-4B02-B3A1-00DB973C4283}"/>
              </a:ext>
            </a:extLst>
          </p:cNvPr>
          <p:cNvSpPr/>
          <p:nvPr/>
        </p:nvSpPr>
        <p:spPr>
          <a:xfrm>
            <a:off x="8166284" y="2457307"/>
            <a:ext cx="2922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System and Tools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7F35271F-ABFF-4D3C-83C6-72D8D38ADA93}"/>
              </a:ext>
            </a:extLst>
          </p:cNvPr>
          <p:cNvSpPr/>
          <p:nvPr/>
        </p:nvSpPr>
        <p:spPr>
          <a:xfrm>
            <a:off x="3530308" y="3271702"/>
            <a:ext cx="3777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90513" fontAlgn="base">
              <a:buFont typeface="Arial" panose="020B0604020202020204" pitchFamily="34" charset="0"/>
              <a:buChar char="•"/>
              <a:tabLst>
                <a:tab pos="404813" algn="l"/>
              </a:tabLst>
            </a:pPr>
            <a:r>
              <a:rPr lang="en-US" sz="2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When hiring support makes sense and when it does not. </a:t>
            </a:r>
          </a:p>
          <a:p>
            <a:pPr marL="571500" lvl="1" indent="-290513" fontAlgn="base">
              <a:buFont typeface="Arial" panose="020B0604020202020204" pitchFamily="34" charset="0"/>
              <a:buChar char="•"/>
              <a:tabLst>
                <a:tab pos="404813" algn="l"/>
              </a:tabLst>
            </a:pPr>
            <a:r>
              <a:rPr lang="en-US" sz="2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What types of roles to hire for? </a:t>
            </a:r>
          </a:p>
          <a:p>
            <a:pPr marL="571500" lvl="1" indent="-290513" fontAlgn="base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4813" algn="l"/>
              </a:tabLst>
            </a:pPr>
            <a:r>
              <a:rPr lang="en-US" sz="2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How to hire: job posting, interviewing, personality profiles, hiring, and onboarding for success?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69C980DE-2E1D-41BB-8D3E-BD65ECDB33C4}"/>
              </a:ext>
            </a:extLst>
          </p:cNvPr>
          <p:cNvSpPr/>
          <p:nvPr/>
        </p:nvSpPr>
        <p:spPr>
          <a:xfrm>
            <a:off x="7535498" y="3017575"/>
            <a:ext cx="3777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90513" fontAlgn="base">
              <a:buFont typeface="Arial" panose="020B0604020202020204" pitchFamily="34" charset="0"/>
              <a:buChar char="•"/>
              <a:tabLst>
                <a:tab pos="404813" algn="l"/>
              </a:tabLst>
            </a:pPr>
            <a:r>
              <a:rPr lang="en-US" sz="2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What systems can be put in place to simplify, streamline and maximize your time</a:t>
            </a:r>
          </a:p>
          <a:p>
            <a:pPr marL="571500" lvl="1" indent="-290513" fontAlgn="base">
              <a:buFont typeface="Arial" panose="020B0604020202020204" pitchFamily="34" charset="0"/>
              <a:buChar char="•"/>
              <a:tabLst>
                <a:tab pos="404813" algn="l"/>
              </a:tabLst>
            </a:pPr>
            <a:r>
              <a:rPr lang="en-US" sz="2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Could tools and programs like Zoom, Slack, Basecamp, Infusionsoft help you with Communications and Project Management</a:t>
            </a: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94928DA1-3158-4CD9-AF90-7E464CC626A3}"/>
              </a:ext>
            </a:extLst>
          </p:cNvPr>
          <p:cNvSpPr>
            <a:spLocks noEditPoints="1"/>
          </p:cNvSpPr>
          <p:nvPr/>
        </p:nvSpPr>
        <p:spPr bwMode="auto">
          <a:xfrm>
            <a:off x="2178876" y="2037743"/>
            <a:ext cx="503251" cy="503251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2147483646 h 193"/>
              <a:gd name="T6" fmla="*/ 2147483646 w 193"/>
              <a:gd name="T7" fmla="*/ 2147483646 h 193"/>
              <a:gd name="T8" fmla="*/ 2147483646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2147483646 w 193"/>
              <a:gd name="T19" fmla="*/ 2147483646 h 193"/>
              <a:gd name="T20" fmla="*/ 2147483646 w 193"/>
              <a:gd name="T21" fmla="*/ 2147483646 h 193"/>
              <a:gd name="T22" fmla="*/ 2147483646 w 193"/>
              <a:gd name="T23" fmla="*/ 2147483646 h 193"/>
              <a:gd name="T24" fmla="*/ 0 w 193"/>
              <a:gd name="T25" fmla="*/ 2147483646 h 193"/>
              <a:gd name="T26" fmla="*/ 2147483646 w 193"/>
              <a:gd name="T27" fmla="*/ 2147483646 h 193"/>
              <a:gd name="T28" fmla="*/ 2147483646 w 193"/>
              <a:gd name="T29" fmla="*/ 2147483646 h 193"/>
              <a:gd name="T30" fmla="*/ 0 w 193"/>
              <a:gd name="T31" fmla="*/ 2147483646 h 1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3" h="193">
                <a:moveTo>
                  <a:pt x="20" y="140"/>
                </a:moveTo>
                <a:cubicBezTo>
                  <a:pt x="121" y="39"/>
                  <a:pt x="121" y="39"/>
                  <a:pt x="121" y="39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54" y="174"/>
                  <a:pt x="54" y="174"/>
                  <a:pt x="54" y="174"/>
                </a:cubicBezTo>
                <a:lnTo>
                  <a:pt x="20" y="140"/>
                </a:lnTo>
                <a:close/>
                <a:moveTo>
                  <a:pt x="155" y="5"/>
                </a:moveTo>
                <a:cubicBezTo>
                  <a:pt x="160" y="0"/>
                  <a:pt x="167" y="0"/>
                  <a:pt x="172" y="5"/>
                </a:cubicBezTo>
                <a:cubicBezTo>
                  <a:pt x="189" y="22"/>
                  <a:pt x="189" y="22"/>
                  <a:pt x="189" y="22"/>
                </a:cubicBezTo>
                <a:cubicBezTo>
                  <a:pt x="193" y="27"/>
                  <a:pt x="193" y="34"/>
                  <a:pt x="189" y="39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30" y="30"/>
                  <a:pt x="130" y="30"/>
                  <a:pt x="130" y="30"/>
                </a:cubicBezTo>
                <a:lnTo>
                  <a:pt x="155" y="5"/>
                </a:lnTo>
                <a:close/>
                <a:moveTo>
                  <a:pt x="0" y="193"/>
                </a:moveTo>
                <a:cubicBezTo>
                  <a:pt x="11" y="148"/>
                  <a:pt x="11" y="148"/>
                  <a:pt x="11" y="148"/>
                </a:cubicBezTo>
                <a:cubicBezTo>
                  <a:pt x="45" y="182"/>
                  <a:pt x="45" y="182"/>
                  <a:pt x="45" y="182"/>
                </a:cubicBezTo>
                <a:lnTo>
                  <a:pt x="0" y="1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A7DD44CA-3CC2-49DC-B38C-381A46F0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628" y="2037742"/>
            <a:ext cx="813900" cy="50325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312181BB-59FE-4C52-9D9A-AE109EA5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289" y="1714576"/>
            <a:ext cx="735663" cy="646331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5" name="Freeform 102">
            <a:extLst>
              <a:ext uri="{FF2B5EF4-FFF2-40B4-BE49-F238E27FC236}">
                <a16:creationId xmlns:a16="http://schemas.microsoft.com/office/drawing/2014/main" id="{C2FB57BC-F23C-4E19-9EC6-BBC4FD2F2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186" y="1672225"/>
            <a:ext cx="718144" cy="64633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944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1675358" y="559828"/>
            <a:ext cx="11361277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Reasons the Group Might Fit your                 Desire for Transformation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548053" y="2452737"/>
            <a:ext cx="92743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Leverage-Achieve More, Stretch and Reach Outside your Comfort 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Make More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Develop New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Have a Community that Supports You and You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Make a Difference in Broader World</a:t>
            </a:r>
          </a:p>
          <a:p>
            <a:endParaRPr lang="en-US" sz="3200" dirty="0">
              <a:ln w="19050">
                <a:noFill/>
                <a:prstDash val="solid"/>
              </a:ln>
              <a:solidFill>
                <a:schemeClr val="bg1"/>
              </a:solidFill>
              <a:latin typeface="Myriad Pro" panose="020B0503030403020204" pitchFamily="34" charset="0"/>
              <a:ea typeface="ＭＳ Ｐゴシック" charset="0"/>
            </a:endParaRPr>
          </a:p>
        </p:txBody>
      </p:sp>
      <p:grpSp>
        <p:nvGrpSpPr>
          <p:cNvPr id="8" name="Grupare 7">
            <a:extLst>
              <a:ext uri="{FF2B5EF4-FFF2-40B4-BE49-F238E27FC236}">
                <a16:creationId xmlns:a16="http://schemas.microsoft.com/office/drawing/2014/main" id="{25DE401A-6AEE-463A-A84B-22935AB5D8F4}"/>
              </a:ext>
            </a:extLst>
          </p:cNvPr>
          <p:cNvGrpSpPr/>
          <p:nvPr/>
        </p:nvGrpSpPr>
        <p:grpSpPr>
          <a:xfrm>
            <a:off x="548053" y="684749"/>
            <a:ext cx="1127305" cy="1127305"/>
            <a:chOff x="1942723" y="2301695"/>
            <a:chExt cx="1127305" cy="1127305"/>
          </a:xfrm>
        </p:grpSpPr>
        <p:pic>
          <p:nvPicPr>
            <p:cNvPr id="9" name="Imagine 8">
              <a:extLst>
                <a:ext uri="{FF2B5EF4-FFF2-40B4-BE49-F238E27FC236}">
                  <a16:creationId xmlns:a16="http://schemas.microsoft.com/office/drawing/2014/main" id="{0346BA02-1552-49A3-A1FF-33A5A804F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723" y="2301695"/>
              <a:ext cx="1127305" cy="1127305"/>
            </a:xfrm>
            <a:prstGeom prst="rect">
              <a:avLst/>
            </a:prstGeom>
          </p:spPr>
        </p:pic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EC789E3C-611F-4947-B4D4-97DFA97DD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106" y="2548085"/>
              <a:ext cx="420688" cy="211137"/>
            </a:xfrm>
            <a:custGeom>
              <a:avLst/>
              <a:gdLst>
                <a:gd name="T0" fmla="*/ 2147483646 w 256"/>
                <a:gd name="T1" fmla="*/ 2147483646 h 128"/>
                <a:gd name="T2" fmla="*/ 2147483646 w 256"/>
                <a:gd name="T3" fmla="*/ 2147483646 h 128"/>
                <a:gd name="T4" fmla="*/ 2147483646 w 256"/>
                <a:gd name="T5" fmla="*/ 2147483646 h 128"/>
                <a:gd name="T6" fmla="*/ 2147483646 w 256"/>
                <a:gd name="T7" fmla="*/ 2147483646 h 128"/>
                <a:gd name="T8" fmla="*/ 2147483646 w 256"/>
                <a:gd name="T9" fmla="*/ 2147483646 h 128"/>
                <a:gd name="T10" fmla="*/ 2147483646 w 256"/>
                <a:gd name="T11" fmla="*/ 2147483646 h 128"/>
                <a:gd name="T12" fmla="*/ 2147483646 w 256"/>
                <a:gd name="T13" fmla="*/ 2147483646 h 128"/>
                <a:gd name="T14" fmla="*/ 2147483646 w 256"/>
                <a:gd name="T15" fmla="*/ 2147483646 h 128"/>
                <a:gd name="T16" fmla="*/ 2147483646 w 256"/>
                <a:gd name="T17" fmla="*/ 2147483646 h 128"/>
                <a:gd name="T18" fmla="*/ 2147483646 w 256"/>
                <a:gd name="T19" fmla="*/ 2147483646 h 128"/>
                <a:gd name="T20" fmla="*/ 0 w 256"/>
                <a:gd name="T21" fmla="*/ 2147483646 h 128"/>
                <a:gd name="T22" fmla="*/ 2147483646 w 256"/>
                <a:gd name="T23" fmla="*/ 2147483646 h 128"/>
                <a:gd name="T24" fmla="*/ 2147483646 w 256"/>
                <a:gd name="T25" fmla="*/ 2147483646 h 128"/>
                <a:gd name="T26" fmla="*/ 2147483646 w 256"/>
                <a:gd name="T27" fmla="*/ 2147483646 h 128"/>
                <a:gd name="T28" fmla="*/ 2147483646 w 256"/>
                <a:gd name="T29" fmla="*/ 2147483646 h 128"/>
                <a:gd name="T30" fmla="*/ 2147483646 w 256"/>
                <a:gd name="T31" fmla="*/ 2147483646 h 128"/>
                <a:gd name="T32" fmla="*/ 2147483646 w 256"/>
                <a:gd name="T33" fmla="*/ 2147483646 h 128"/>
                <a:gd name="T34" fmla="*/ 2147483646 w 256"/>
                <a:gd name="T35" fmla="*/ 2147483646 h 128"/>
                <a:gd name="T36" fmla="*/ 2147483646 w 256"/>
                <a:gd name="T37" fmla="*/ 2147483646 h 128"/>
                <a:gd name="T38" fmla="*/ 2147483646 w 256"/>
                <a:gd name="T39" fmla="*/ 2147483646 h 128"/>
                <a:gd name="T40" fmla="*/ 2147483646 w 256"/>
                <a:gd name="T41" fmla="*/ 2147483646 h 128"/>
                <a:gd name="T42" fmla="*/ 2147483646 w 256"/>
                <a:gd name="T43" fmla="*/ 2147483646 h 128"/>
                <a:gd name="T44" fmla="*/ 2147483646 w 256"/>
                <a:gd name="T45" fmla="*/ 0 h 128"/>
                <a:gd name="T46" fmla="*/ 2147483646 w 256"/>
                <a:gd name="T47" fmla="*/ 0 h 128"/>
                <a:gd name="T48" fmla="*/ 2147483646 w 256"/>
                <a:gd name="T49" fmla="*/ 2147483646 h 128"/>
                <a:gd name="T50" fmla="*/ 2147483646 w 256"/>
                <a:gd name="T51" fmla="*/ 2147483646 h 128"/>
                <a:gd name="T52" fmla="*/ 2147483646 w 256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128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46" y="127"/>
                    <a:pt x="143" y="128"/>
                    <a:pt x="140" y="128"/>
                  </a:cubicBezTo>
                  <a:cubicBezTo>
                    <a:pt x="137" y="128"/>
                    <a:pt x="134" y="127"/>
                    <a:pt x="132" y="124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7"/>
                    <a:pt x="15" y="128"/>
                    <a:pt x="12" y="128"/>
                  </a:cubicBezTo>
                  <a:cubicBezTo>
                    <a:pt x="5" y="128"/>
                    <a:pt x="0" y="123"/>
                    <a:pt x="0" y="116"/>
                  </a:cubicBezTo>
                  <a:cubicBezTo>
                    <a:pt x="0" y="113"/>
                    <a:pt x="1" y="110"/>
                    <a:pt x="4" y="10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0" y="41"/>
                    <a:pt x="73" y="40"/>
                    <a:pt x="76" y="40"/>
                  </a:cubicBezTo>
                  <a:cubicBezTo>
                    <a:pt x="79" y="40"/>
                    <a:pt x="82" y="41"/>
                    <a:pt x="84" y="44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990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795D218D-A073-4AAE-AC7F-2C7677A29CAF}"/>
              </a:ext>
            </a:extLst>
          </p:cNvPr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rgbClr val="481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B5D0DA73-61E5-4D49-8F12-3FA8A345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35434-DBBF-4902-AA2A-B3C69375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pic>
        <p:nvPicPr>
          <p:cNvPr id="1028" name="Picture 4" descr="https://gangaji.org/images/userfiles/images/1440_Day_Photo.jpg">
            <a:extLst>
              <a:ext uri="{FF2B5EF4-FFF2-40B4-BE49-F238E27FC236}">
                <a16:creationId xmlns:a16="http://schemas.microsoft.com/office/drawing/2014/main" id="{047C85DE-245F-486A-AB71-B8CD9DF57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2" b="5736"/>
          <a:stretch/>
        </p:blipFill>
        <p:spPr bwMode="auto">
          <a:xfrm>
            <a:off x="0" y="0"/>
            <a:ext cx="12192001" cy="60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22F881D5-DD30-4A34-8404-43E8198E5AB0}"/>
              </a:ext>
            </a:extLst>
          </p:cNvPr>
          <p:cNvSpPr/>
          <p:nvPr/>
        </p:nvSpPr>
        <p:spPr>
          <a:xfrm>
            <a:off x="0" y="327300"/>
            <a:ext cx="12192000" cy="1077218"/>
          </a:xfrm>
          <a:prstGeom prst="rect">
            <a:avLst/>
          </a:prstGeom>
          <a:solidFill>
            <a:srgbClr val="481F5B">
              <a:alpha val="8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" panose="020B0503030403020204" pitchFamily="34" charset="0"/>
              </a:rPr>
              <a:t>The 1440 Multiversity is nestled in the mountains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yriad Pro" panose="020B0503030403020204" pitchFamily="34" charset="0"/>
              </a:rPr>
              <a:t>between Santa Cruz and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252879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548054" y="615356"/>
            <a:ext cx="1109589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This program is for you if you are: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617733" y="1538195"/>
            <a:ext cx="10603523" cy="4362092"/>
          </a:xfrm>
          <a:prstGeom prst="rect">
            <a:avLst/>
          </a:prstGeom>
        </p:spPr>
        <p:txBody>
          <a:bodyPr wrap="square" numCol="2" spcCol="365760">
            <a:spAutoFit/>
          </a:bodyPr>
          <a:lstStyle/>
          <a:p>
            <a:pPr marL="571500" indent="-5715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Ready for a year of profound personal and professional growth</a:t>
            </a:r>
          </a:p>
          <a:p>
            <a:pPr marL="571500" indent="-5715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Not afraid to strive for your ideal clinical practice</a:t>
            </a:r>
          </a:p>
          <a:p>
            <a:pPr marL="571500" indent="-5715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Ready to face the change that comes with business and personal growth</a:t>
            </a:r>
          </a:p>
          <a:p>
            <a:pPr marL="571500" indent="-5715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Ready to push for more clinical competence with couples</a:t>
            </a:r>
          </a:p>
          <a:p>
            <a:pPr marL="571500" indent="-5715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Willing to learn about marketing</a:t>
            </a:r>
          </a:p>
          <a:p>
            <a:pPr marL="571500" indent="-5715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Willing to be part of a very welcoming and sharing community that will support you and that you will also support</a:t>
            </a:r>
          </a:p>
        </p:txBody>
      </p:sp>
    </p:spTree>
    <p:extLst>
      <p:ext uri="{BB962C8B-B14F-4D97-AF65-F5344CB8AC3E}">
        <p14:creationId xmlns:p14="http://schemas.microsoft.com/office/powerpoint/2010/main" val="176809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548054" y="615356"/>
            <a:ext cx="1109589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This program is </a:t>
            </a:r>
            <a:r>
              <a:rPr lang="en-US" sz="36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NOT </a:t>
            </a: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for you if you are: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617733" y="1602621"/>
            <a:ext cx="10603523" cy="3416320"/>
          </a:xfrm>
          <a:prstGeom prst="rect">
            <a:avLst/>
          </a:prstGeom>
        </p:spPr>
        <p:txBody>
          <a:bodyPr wrap="square" numCol="2" spcCol="457200">
            <a:spAutoFit/>
          </a:bodyPr>
          <a:lstStyle/>
          <a:p>
            <a:pPr marL="571500" indent="-571500" fontAlgn="base">
              <a:spcAft>
                <a:spcPts val="1200"/>
              </a:spcAft>
              <a:buFont typeface="Open Sans" panose="020B0606030504020204" pitchFamily="34" charset="0"/>
              <a:buChar char="x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Satisfied with your career and the size and impact of your business</a:t>
            </a:r>
          </a:p>
          <a:p>
            <a:pPr marL="571500" indent="-571500" fontAlgn="base">
              <a:spcAft>
                <a:spcPts val="1200"/>
              </a:spcAft>
              <a:buFont typeface="Open Sans" panose="020B0606030504020204" pitchFamily="34" charset="0"/>
              <a:buChar char="x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Just want a few email marketing strategies and operations insights to help your business</a:t>
            </a:r>
          </a:p>
          <a:p>
            <a:pPr marL="571500" indent="-571500" fontAlgn="base">
              <a:spcAft>
                <a:spcPts val="1200"/>
              </a:spcAft>
              <a:buFont typeface="Open Sans" panose="020B0606030504020204" pitchFamily="34" charset="0"/>
              <a:buChar char="x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Aren’t inclined to share and open up to others in a safe setting</a:t>
            </a:r>
          </a:p>
          <a:p>
            <a:pPr marL="571500" indent="-571500" fontAlgn="base">
              <a:spcAft>
                <a:spcPts val="1200"/>
              </a:spcAft>
              <a:buFont typeface="Open Sans" panose="020B0606030504020204" pitchFamily="34" charset="0"/>
              <a:buChar char="x"/>
            </a:pPr>
            <a:r>
              <a:rPr lang="en-US" sz="28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Are primarily working with individuals and are not very interested in couples therapy</a:t>
            </a:r>
          </a:p>
        </p:txBody>
      </p:sp>
    </p:spTree>
    <p:extLst>
      <p:ext uri="{BB962C8B-B14F-4D97-AF65-F5344CB8AC3E}">
        <p14:creationId xmlns:p14="http://schemas.microsoft.com/office/powerpoint/2010/main" val="204362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548054" y="1248402"/>
            <a:ext cx="11095893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...if you’re tired of struggling and feeling like you have to “figure it out” by yourself, there is a better way…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3994638" y="3408990"/>
            <a:ext cx="8197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The </a:t>
            </a:r>
            <a:r>
              <a:rPr lang="en-US" sz="3600" i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Master Mentoring Program </a:t>
            </a: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is </a:t>
            </a:r>
          </a:p>
          <a:p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designed to </a:t>
            </a:r>
            <a:r>
              <a:rPr lang="en-US" sz="36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create a transformation </a:t>
            </a:r>
          </a:p>
          <a:p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in your life and your practice. 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ADE5CD19-C8C3-466F-9742-5AA8E43E3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2" y="3330910"/>
            <a:ext cx="2601185" cy="2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0" y="957851"/>
            <a:ext cx="8178800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What is your…</a:t>
            </a:r>
          </a:p>
        </p:txBody>
      </p:sp>
      <p:sp>
        <p:nvSpPr>
          <p:cNvPr id="20" name="Semnul înmulțirii 19">
            <a:extLst>
              <a:ext uri="{FF2B5EF4-FFF2-40B4-BE49-F238E27FC236}">
                <a16:creationId xmlns:a16="http://schemas.microsoft.com/office/drawing/2014/main" id="{8D1D4C20-792E-47FE-A057-87927B3BCCAC}"/>
              </a:ext>
            </a:extLst>
          </p:cNvPr>
          <p:cNvSpPr/>
          <p:nvPr/>
        </p:nvSpPr>
        <p:spPr>
          <a:xfrm>
            <a:off x="3751695" y="1480812"/>
            <a:ext cx="4962929" cy="4808805"/>
          </a:xfrm>
          <a:prstGeom prst="mathMultiply">
            <a:avLst>
              <a:gd name="adj1" fmla="val 13293"/>
            </a:avLst>
          </a:prstGeom>
          <a:solidFill>
            <a:srgbClr val="CDA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8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426134" y="1016076"/>
            <a:ext cx="1109589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Why would you search and look for another way...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3271158" y="3377029"/>
            <a:ext cx="7930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You are working too hard</a:t>
            </a:r>
          </a:p>
          <a:p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Want to stop trading time for money</a:t>
            </a:r>
          </a:p>
          <a:p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Want to work once and get paid over and over again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AC63B03C-8800-418E-A887-DF3CE9043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3" y="2953599"/>
            <a:ext cx="2601185" cy="2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426134" y="1016076"/>
            <a:ext cx="11095893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Figuring it out by yourself is the slow, painful way to build a business.  Luckily there’s another way...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3271158" y="3377029"/>
            <a:ext cx="7930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Why would you struggle with problems that have </a:t>
            </a:r>
            <a:r>
              <a:rPr lang="en-US" sz="36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already been solved </a:t>
            </a:r>
            <a:r>
              <a:rPr lang="en-US" sz="36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by others who are further along?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AC63B03C-8800-418E-A887-DF3CE9043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3" y="2953599"/>
            <a:ext cx="2601185" cy="2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548053" y="837376"/>
            <a:ext cx="11095893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This is a program that integrates </a:t>
            </a:r>
          </a:p>
          <a:p>
            <a:pPr algn="ctr">
              <a:defRPr/>
            </a:pPr>
            <a:r>
              <a:rPr lang="en-US" sz="40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3 major components of success: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D5E849EA-2B31-4248-BA15-DC843EED95E2}"/>
              </a:ext>
            </a:extLst>
          </p:cNvPr>
          <p:cNvSpPr/>
          <p:nvPr/>
        </p:nvSpPr>
        <p:spPr>
          <a:xfrm>
            <a:off x="384494" y="3584802"/>
            <a:ext cx="4243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Personal Transformation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572B9464-7DD4-445E-9D01-500D98FFE603}"/>
              </a:ext>
            </a:extLst>
          </p:cNvPr>
          <p:cNvSpPr/>
          <p:nvPr/>
        </p:nvSpPr>
        <p:spPr>
          <a:xfrm>
            <a:off x="3974118" y="3965489"/>
            <a:ext cx="4243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Business</a:t>
            </a:r>
          </a:p>
          <a:p>
            <a:pPr algn="ctr" fontAlgn="base"/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Development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234908-4EA8-4F6A-B932-83FFFEEFF620}"/>
              </a:ext>
            </a:extLst>
          </p:cNvPr>
          <p:cNvSpPr/>
          <p:nvPr/>
        </p:nvSpPr>
        <p:spPr>
          <a:xfrm>
            <a:off x="7587514" y="4405933"/>
            <a:ext cx="4243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Increased Clinical Expertise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1D53A00-52B1-4B28-8D58-1BF4D8AE9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95" y="2565670"/>
            <a:ext cx="1435407" cy="1435407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D4114F4E-8FC7-472F-91D2-1E2ACC208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93" y="3255712"/>
            <a:ext cx="1142006" cy="1142006"/>
          </a:xfrm>
          <a:prstGeom prst="rect">
            <a:avLst/>
          </a:prstGeom>
        </p:spPr>
      </p:pic>
      <p:grpSp>
        <p:nvGrpSpPr>
          <p:cNvPr id="14" name="Grupare 13">
            <a:extLst>
              <a:ext uri="{FF2B5EF4-FFF2-40B4-BE49-F238E27FC236}">
                <a16:creationId xmlns:a16="http://schemas.microsoft.com/office/drawing/2014/main" id="{1057C438-443E-494A-9453-82F52CA785BB}"/>
              </a:ext>
            </a:extLst>
          </p:cNvPr>
          <p:cNvGrpSpPr/>
          <p:nvPr/>
        </p:nvGrpSpPr>
        <p:grpSpPr>
          <a:xfrm>
            <a:off x="1942723" y="2301695"/>
            <a:ext cx="1127305" cy="1127305"/>
            <a:chOff x="1942723" y="2301695"/>
            <a:chExt cx="1127305" cy="1127305"/>
          </a:xfrm>
        </p:grpSpPr>
        <p:pic>
          <p:nvPicPr>
            <p:cNvPr id="12" name="Imagine 11">
              <a:extLst>
                <a:ext uri="{FF2B5EF4-FFF2-40B4-BE49-F238E27FC236}">
                  <a16:creationId xmlns:a16="http://schemas.microsoft.com/office/drawing/2014/main" id="{05D94804-CBA5-40DB-96FE-3A86F501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723" y="2301695"/>
              <a:ext cx="1127305" cy="1127305"/>
            </a:xfrm>
            <a:prstGeom prst="rect">
              <a:avLst/>
            </a:prstGeom>
          </p:spPr>
        </p:pic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8512A325-15A9-4425-8B4B-32C4542E4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106" y="2548085"/>
              <a:ext cx="420688" cy="211137"/>
            </a:xfrm>
            <a:custGeom>
              <a:avLst/>
              <a:gdLst>
                <a:gd name="T0" fmla="*/ 2147483646 w 256"/>
                <a:gd name="T1" fmla="*/ 2147483646 h 128"/>
                <a:gd name="T2" fmla="*/ 2147483646 w 256"/>
                <a:gd name="T3" fmla="*/ 2147483646 h 128"/>
                <a:gd name="T4" fmla="*/ 2147483646 w 256"/>
                <a:gd name="T5" fmla="*/ 2147483646 h 128"/>
                <a:gd name="T6" fmla="*/ 2147483646 w 256"/>
                <a:gd name="T7" fmla="*/ 2147483646 h 128"/>
                <a:gd name="T8" fmla="*/ 2147483646 w 256"/>
                <a:gd name="T9" fmla="*/ 2147483646 h 128"/>
                <a:gd name="T10" fmla="*/ 2147483646 w 256"/>
                <a:gd name="T11" fmla="*/ 2147483646 h 128"/>
                <a:gd name="T12" fmla="*/ 2147483646 w 256"/>
                <a:gd name="T13" fmla="*/ 2147483646 h 128"/>
                <a:gd name="T14" fmla="*/ 2147483646 w 256"/>
                <a:gd name="T15" fmla="*/ 2147483646 h 128"/>
                <a:gd name="T16" fmla="*/ 2147483646 w 256"/>
                <a:gd name="T17" fmla="*/ 2147483646 h 128"/>
                <a:gd name="T18" fmla="*/ 2147483646 w 256"/>
                <a:gd name="T19" fmla="*/ 2147483646 h 128"/>
                <a:gd name="T20" fmla="*/ 0 w 256"/>
                <a:gd name="T21" fmla="*/ 2147483646 h 128"/>
                <a:gd name="T22" fmla="*/ 2147483646 w 256"/>
                <a:gd name="T23" fmla="*/ 2147483646 h 128"/>
                <a:gd name="T24" fmla="*/ 2147483646 w 256"/>
                <a:gd name="T25" fmla="*/ 2147483646 h 128"/>
                <a:gd name="T26" fmla="*/ 2147483646 w 256"/>
                <a:gd name="T27" fmla="*/ 2147483646 h 128"/>
                <a:gd name="T28" fmla="*/ 2147483646 w 256"/>
                <a:gd name="T29" fmla="*/ 2147483646 h 128"/>
                <a:gd name="T30" fmla="*/ 2147483646 w 256"/>
                <a:gd name="T31" fmla="*/ 2147483646 h 128"/>
                <a:gd name="T32" fmla="*/ 2147483646 w 256"/>
                <a:gd name="T33" fmla="*/ 2147483646 h 128"/>
                <a:gd name="T34" fmla="*/ 2147483646 w 256"/>
                <a:gd name="T35" fmla="*/ 2147483646 h 128"/>
                <a:gd name="T36" fmla="*/ 2147483646 w 256"/>
                <a:gd name="T37" fmla="*/ 2147483646 h 128"/>
                <a:gd name="T38" fmla="*/ 2147483646 w 256"/>
                <a:gd name="T39" fmla="*/ 2147483646 h 128"/>
                <a:gd name="T40" fmla="*/ 2147483646 w 256"/>
                <a:gd name="T41" fmla="*/ 2147483646 h 128"/>
                <a:gd name="T42" fmla="*/ 2147483646 w 256"/>
                <a:gd name="T43" fmla="*/ 2147483646 h 128"/>
                <a:gd name="T44" fmla="*/ 2147483646 w 256"/>
                <a:gd name="T45" fmla="*/ 0 h 128"/>
                <a:gd name="T46" fmla="*/ 2147483646 w 256"/>
                <a:gd name="T47" fmla="*/ 0 h 128"/>
                <a:gd name="T48" fmla="*/ 2147483646 w 256"/>
                <a:gd name="T49" fmla="*/ 2147483646 h 128"/>
                <a:gd name="T50" fmla="*/ 2147483646 w 256"/>
                <a:gd name="T51" fmla="*/ 2147483646 h 128"/>
                <a:gd name="T52" fmla="*/ 2147483646 w 256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128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46" y="127"/>
                    <a:pt x="143" y="128"/>
                    <a:pt x="140" y="128"/>
                  </a:cubicBezTo>
                  <a:cubicBezTo>
                    <a:pt x="137" y="128"/>
                    <a:pt x="134" y="127"/>
                    <a:pt x="132" y="124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7"/>
                    <a:pt x="15" y="128"/>
                    <a:pt x="12" y="128"/>
                  </a:cubicBezTo>
                  <a:cubicBezTo>
                    <a:pt x="5" y="128"/>
                    <a:pt x="0" y="123"/>
                    <a:pt x="0" y="116"/>
                  </a:cubicBezTo>
                  <a:cubicBezTo>
                    <a:pt x="0" y="113"/>
                    <a:pt x="1" y="110"/>
                    <a:pt x="4" y="10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0" y="41"/>
                    <a:pt x="73" y="40"/>
                    <a:pt x="76" y="40"/>
                  </a:cubicBezTo>
                  <a:cubicBezTo>
                    <a:pt x="79" y="40"/>
                    <a:pt x="82" y="41"/>
                    <a:pt x="84" y="44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75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1940741" y="559828"/>
            <a:ext cx="11095893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Personal </a:t>
            </a:r>
          </a:p>
          <a:p>
            <a:pPr>
              <a:defRPr/>
            </a:pPr>
            <a:r>
              <a:rPr lang="en-US" sz="44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Transformation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548053" y="2452737"/>
            <a:ext cx="60110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The </a:t>
            </a:r>
            <a:r>
              <a:rPr lang="en-US" sz="3200" i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Master Mentoring Program </a:t>
            </a:r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helps you deal directly with your personal blocks. </a:t>
            </a:r>
          </a:p>
          <a:p>
            <a:endParaRPr lang="en-US" sz="3200" dirty="0">
              <a:ln w="19050">
                <a:noFill/>
                <a:prstDash val="solid"/>
              </a:ln>
              <a:solidFill>
                <a:schemeClr val="bg1"/>
              </a:solidFill>
              <a:latin typeface="Myriad Pro" panose="020B0503030403020204" pitchFamily="34" charset="0"/>
              <a:ea typeface="ＭＳ Ｐゴシック" charset="0"/>
            </a:endParaRPr>
          </a:p>
          <a:p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Your creativity, resourcefulness and self-confidence will increase by leaps and bounds.</a:t>
            </a:r>
          </a:p>
        </p:txBody>
      </p:sp>
      <p:grpSp>
        <p:nvGrpSpPr>
          <p:cNvPr id="8" name="Grupare 7">
            <a:extLst>
              <a:ext uri="{FF2B5EF4-FFF2-40B4-BE49-F238E27FC236}">
                <a16:creationId xmlns:a16="http://schemas.microsoft.com/office/drawing/2014/main" id="{25DE401A-6AEE-463A-A84B-22935AB5D8F4}"/>
              </a:ext>
            </a:extLst>
          </p:cNvPr>
          <p:cNvGrpSpPr/>
          <p:nvPr/>
        </p:nvGrpSpPr>
        <p:grpSpPr>
          <a:xfrm>
            <a:off x="548053" y="684749"/>
            <a:ext cx="1127305" cy="1127305"/>
            <a:chOff x="1942723" y="2301695"/>
            <a:chExt cx="1127305" cy="1127305"/>
          </a:xfrm>
        </p:grpSpPr>
        <p:pic>
          <p:nvPicPr>
            <p:cNvPr id="9" name="Imagine 8">
              <a:extLst>
                <a:ext uri="{FF2B5EF4-FFF2-40B4-BE49-F238E27FC236}">
                  <a16:creationId xmlns:a16="http://schemas.microsoft.com/office/drawing/2014/main" id="{0346BA02-1552-49A3-A1FF-33A5A804F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723" y="2301695"/>
              <a:ext cx="1127305" cy="1127305"/>
            </a:xfrm>
            <a:prstGeom prst="rect">
              <a:avLst/>
            </a:prstGeom>
          </p:spPr>
        </p:pic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EC789E3C-611F-4947-B4D4-97DFA97DD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106" y="2548085"/>
              <a:ext cx="420688" cy="211137"/>
            </a:xfrm>
            <a:custGeom>
              <a:avLst/>
              <a:gdLst>
                <a:gd name="T0" fmla="*/ 2147483646 w 256"/>
                <a:gd name="T1" fmla="*/ 2147483646 h 128"/>
                <a:gd name="T2" fmla="*/ 2147483646 w 256"/>
                <a:gd name="T3" fmla="*/ 2147483646 h 128"/>
                <a:gd name="T4" fmla="*/ 2147483646 w 256"/>
                <a:gd name="T5" fmla="*/ 2147483646 h 128"/>
                <a:gd name="T6" fmla="*/ 2147483646 w 256"/>
                <a:gd name="T7" fmla="*/ 2147483646 h 128"/>
                <a:gd name="T8" fmla="*/ 2147483646 w 256"/>
                <a:gd name="T9" fmla="*/ 2147483646 h 128"/>
                <a:gd name="T10" fmla="*/ 2147483646 w 256"/>
                <a:gd name="T11" fmla="*/ 2147483646 h 128"/>
                <a:gd name="T12" fmla="*/ 2147483646 w 256"/>
                <a:gd name="T13" fmla="*/ 2147483646 h 128"/>
                <a:gd name="T14" fmla="*/ 2147483646 w 256"/>
                <a:gd name="T15" fmla="*/ 2147483646 h 128"/>
                <a:gd name="T16" fmla="*/ 2147483646 w 256"/>
                <a:gd name="T17" fmla="*/ 2147483646 h 128"/>
                <a:gd name="T18" fmla="*/ 2147483646 w 256"/>
                <a:gd name="T19" fmla="*/ 2147483646 h 128"/>
                <a:gd name="T20" fmla="*/ 0 w 256"/>
                <a:gd name="T21" fmla="*/ 2147483646 h 128"/>
                <a:gd name="T22" fmla="*/ 2147483646 w 256"/>
                <a:gd name="T23" fmla="*/ 2147483646 h 128"/>
                <a:gd name="T24" fmla="*/ 2147483646 w 256"/>
                <a:gd name="T25" fmla="*/ 2147483646 h 128"/>
                <a:gd name="T26" fmla="*/ 2147483646 w 256"/>
                <a:gd name="T27" fmla="*/ 2147483646 h 128"/>
                <a:gd name="T28" fmla="*/ 2147483646 w 256"/>
                <a:gd name="T29" fmla="*/ 2147483646 h 128"/>
                <a:gd name="T30" fmla="*/ 2147483646 w 256"/>
                <a:gd name="T31" fmla="*/ 2147483646 h 128"/>
                <a:gd name="T32" fmla="*/ 2147483646 w 256"/>
                <a:gd name="T33" fmla="*/ 2147483646 h 128"/>
                <a:gd name="T34" fmla="*/ 2147483646 w 256"/>
                <a:gd name="T35" fmla="*/ 2147483646 h 128"/>
                <a:gd name="T36" fmla="*/ 2147483646 w 256"/>
                <a:gd name="T37" fmla="*/ 2147483646 h 128"/>
                <a:gd name="T38" fmla="*/ 2147483646 w 256"/>
                <a:gd name="T39" fmla="*/ 2147483646 h 128"/>
                <a:gd name="T40" fmla="*/ 2147483646 w 256"/>
                <a:gd name="T41" fmla="*/ 2147483646 h 128"/>
                <a:gd name="T42" fmla="*/ 2147483646 w 256"/>
                <a:gd name="T43" fmla="*/ 2147483646 h 128"/>
                <a:gd name="T44" fmla="*/ 2147483646 w 256"/>
                <a:gd name="T45" fmla="*/ 0 h 128"/>
                <a:gd name="T46" fmla="*/ 2147483646 w 256"/>
                <a:gd name="T47" fmla="*/ 0 h 128"/>
                <a:gd name="T48" fmla="*/ 2147483646 w 256"/>
                <a:gd name="T49" fmla="*/ 2147483646 h 128"/>
                <a:gd name="T50" fmla="*/ 2147483646 w 256"/>
                <a:gd name="T51" fmla="*/ 2147483646 h 128"/>
                <a:gd name="T52" fmla="*/ 2147483646 w 256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128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46" y="127"/>
                    <a:pt x="143" y="128"/>
                    <a:pt x="140" y="128"/>
                  </a:cubicBezTo>
                  <a:cubicBezTo>
                    <a:pt x="137" y="128"/>
                    <a:pt x="134" y="127"/>
                    <a:pt x="132" y="124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7"/>
                    <a:pt x="15" y="128"/>
                    <a:pt x="12" y="128"/>
                  </a:cubicBezTo>
                  <a:cubicBezTo>
                    <a:pt x="5" y="128"/>
                    <a:pt x="0" y="123"/>
                    <a:pt x="0" y="116"/>
                  </a:cubicBezTo>
                  <a:cubicBezTo>
                    <a:pt x="0" y="113"/>
                    <a:pt x="1" y="110"/>
                    <a:pt x="4" y="10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0" y="41"/>
                    <a:pt x="73" y="40"/>
                    <a:pt x="76" y="40"/>
                  </a:cubicBezTo>
                  <a:cubicBezTo>
                    <a:pt x="79" y="40"/>
                    <a:pt x="82" y="41"/>
                    <a:pt x="84" y="44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2" descr="Image result for asian middle aged woman smile">
            <a:extLst>
              <a:ext uri="{FF2B5EF4-FFF2-40B4-BE49-F238E27FC236}">
                <a16:creationId xmlns:a16="http://schemas.microsoft.com/office/drawing/2014/main" id="{E8D68F0A-FF7B-4E2A-AC2C-A1671CFC2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r="38452"/>
          <a:stretch/>
        </p:blipFill>
        <p:spPr bwMode="auto">
          <a:xfrm flipH="1">
            <a:off x="7033844" y="559828"/>
            <a:ext cx="4610101" cy="543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218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1940741" y="559828"/>
            <a:ext cx="11095893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Business </a:t>
            </a:r>
          </a:p>
          <a:p>
            <a:pPr>
              <a:defRPr/>
            </a:pPr>
            <a:r>
              <a:rPr lang="en-US" sz="44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Proficiency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548053" y="2452737"/>
            <a:ext cx="6239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You’ll get the business and marketing skills to bring your voice and talents to a larger audience.</a:t>
            </a:r>
          </a:p>
        </p:txBody>
      </p:sp>
      <p:pic>
        <p:nvPicPr>
          <p:cNvPr id="13" name="Imagine 12">
            <a:extLst>
              <a:ext uri="{FF2B5EF4-FFF2-40B4-BE49-F238E27FC236}">
                <a16:creationId xmlns:a16="http://schemas.microsoft.com/office/drawing/2014/main" id="{A8618A40-E34B-4CAD-AAA9-14CD553D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3" y="675597"/>
            <a:ext cx="1127305" cy="1127305"/>
          </a:xfrm>
          <a:prstGeom prst="rect">
            <a:avLst/>
          </a:prstGeom>
        </p:spPr>
      </p:pic>
      <p:pic>
        <p:nvPicPr>
          <p:cNvPr id="14" name="Picture 2" descr="Image result for microphone audience">
            <a:extLst>
              <a:ext uri="{FF2B5EF4-FFF2-40B4-BE49-F238E27FC236}">
                <a16:creationId xmlns:a16="http://schemas.microsoft.com/office/drawing/2014/main" id="{0B755FE5-C36F-44EF-98B6-C7876F14F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-83" r="29681" b="83"/>
          <a:stretch/>
        </p:blipFill>
        <p:spPr bwMode="auto">
          <a:xfrm>
            <a:off x="7015688" y="555330"/>
            <a:ext cx="4628259" cy="543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127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uplesinstitute.com/wp-content/themes/sw-therapist/images/logo.png">
            <a:extLst>
              <a:ext uri="{FF2B5EF4-FFF2-40B4-BE49-F238E27FC236}">
                <a16:creationId xmlns:a16="http://schemas.microsoft.com/office/drawing/2014/main" id="{CBBD1DEE-FEAC-4859-B368-C0368223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6207777"/>
            <a:ext cx="2008852" cy="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9DB0-1B5F-4E5C-92E6-F002A3D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733" y="6291980"/>
            <a:ext cx="3777286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Myriad Pro" panose="020B0503030403020204" pitchFamily="34" charset="0"/>
              </a:rPr>
              <a:t>© 2014-2018 The Couples Institute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31E38EB-E396-4777-A86F-F0ACD008B20E}"/>
              </a:ext>
            </a:extLst>
          </p:cNvPr>
          <p:cNvSpPr txBox="1"/>
          <p:nvPr/>
        </p:nvSpPr>
        <p:spPr>
          <a:xfrm>
            <a:off x="1940741" y="559828"/>
            <a:ext cx="11095893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Clinical</a:t>
            </a:r>
          </a:p>
          <a:p>
            <a:pPr>
              <a:defRPr/>
            </a:pPr>
            <a:r>
              <a:rPr lang="en-US" sz="4400" b="1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Expertise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B025950-0CDD-48C6-8577-2BF4532091F2}"/>
              </a:ext>
            </a:extLst>
          </p:cNvPr>
          <p:cNvSpPr/>
          <p:nvPr/>
        </p:nvSpPr>
        <p:spPr>
          <a:xfrm>
            <a:off x="548054" y="2452737"/>
            <a:ext cx="4393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9050">
                  <a:noFill/>
                  <a:prstDash val="solid"/>
                </a:ln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</a:rPr>
              <a:t>You will master vital clinical skills to work  with difficult clients 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32697357-260B-470D-A823-8496B4BEA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5" y="712100"/>
            <a:ext cx="1142006" cy="1142006"/>
          </a:xfrm>
          <a:prstGeom prst="rect">
            <a:avLst/>
          </a:prstGeom>
        </p:spPr>
      </p:pic>
      <p:pic>
        <p:nvPicPr>
          <p:cNvPr id="12" name="Picture 4" descr="Image result for angry family">
            <a:extLst>
              <a:ext uri="{FF2B5EF4-FFF2-40B4-BE49-F238E27FC236}">
                <a16:creationId xmlns:a16="http://schemas.microsoft.com/office/drawing/2014/main" id="{53C1B909-F44A-4AC0-849D-C240ED2A4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-35" r="6975" b="35"/>
          <a:stretch/>
        </p:blipFill>
        <p:spPr bwMode="auto">
          <a:xfrm>
            <a:off x="5567106" y="555330"/>
            <a:ext cx="6076840" cy="543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8913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Particularizare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F3B5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700</Words>
  <Application>Microsoft Office PowerPoint</Application>
  <PresentationFormat>Widescreen</PresentationFormat>
  <Paragraphs>100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Gill Sans</vt:lpstr>
      <vt:lpstr>Myriad Pro</vt:lpstr>
      <vt:lpstr>Open Sans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Common Mistakes Couples Therapists Make &amp; How You Can Avoid Them</dc:title>
  <dc:creator>Oana</dc:creator>
  <cp:lastModifiedBy>John</cp:lastModifiedBy>
  <cp:revision>108</cp:revision>
  <cp:lastPrinted>2018-07-13T16:21:53Z</cp:lastPrinted>
  <dcterms:created xsi:type="dcterms:W3CDTF">2017-09-08T14:27:22Z</dcterms:created>
  <dcterms:modified xsi:type="dcterms:W3CDTF">2018-07-17T17:37:38Z</dcterms:modified>
</cp:coreProperties>
</file>